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haansoftxlsx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77" r:id="rId3"/>
  </p:sldMasterIdLst>
  <p:notesMasterIdLst>
    <p:notesMasterId r:id="rId28"/>
  </p:notesMasterIdLst>
  <p:handoutMasterIdLst>
    <p:handoutMasterId r:id="rId29"/>
  </p:handoutMasterIdLst>
  <p:sldIdLst>
    <p:sldId id="305" r:id="rId4"/>
    <p:sldId id="324" r:id="rId5"/>
    <p:sldId id="437" r:id="rId6"/>
    <p:sldId id="461" r:id="rId7"/>
    <p:sldId id="309" r:id="rId8"/>
    <p:sldId id="414" r:id="rId9"/>
    <p:sldId id="448" r:id="rId10"/>
    <p:sldId id="439" r:id="rId11"/>
    <p:sldId id="441" r:id="rId12"/>
    <p:sldId id="458" r:id="rId13"/>
    <p:sldId id="459" r:id="rId14"/>
    <p:sldId id="460" r:id="rId15"/>
    <p:sldId id="465" r:id="rId16"/>
    <p:sldId id="469" r:id="rId17"/>
    <p:sldId id="468" r:id="rId18"/>
    <p:sldId id="466" r:id="rId19"/>
    <p:sldId id="467" r:id="rId20"/>
    <p:sldId id="442" r:id="rId21"/>
    <p:sldId id="445" r:id="rId22"/>
    <p:sldId id="462" r:id="rId23"/>
    <p:sldId id="463" r:id="rId24"/>
    <p:sldId id="464" r:id="rId25"/>
    <p:sldId id="434" r:id="rId26"/>
    <p:sldId id="400" r:id="rId27"/>
  </p:sldIdLst>
  <p:sldSz cx="9525000" cy="7048500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FF3399"/>
    <a:srgbClr val="3333CC"/>
    <a:srgbClr val="FF83C1"/>
    <a:srgbClr val="00FF00"/>
    <a:srgbClr val="6ED87B"/>
    <a:srgbClr val="FF7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64" autoAdjust="0"/>
    <p:restoredTop sz="94641" autoAdjust="0"/>
  </p:normalViewPr>
  <p:slideViewPr>
    <p:cSldViewPr>
      <p:cViewPr>
        <p:scale>
          <a:sx n="100" d="100"/>
          <a:sy n="100" d="100"/>
        </p:scale>
        <p:origin x="-2208" y="-384"/>
      </p:cViewPr>
      <p:guideLst>
        <p:guide orient="horz" pos="3600"/>
        <p:guide pos="508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184" y="-102"/>
      </p:cViewPr>
      <p:guideLst>
        <p:guide orient="horz" pos="3125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ko-KR" altLang="en-US" dirty="0" smtClean="0"/>
              <a:t>매출액</a:t>
            </a:r>
            <a:r>
              <a:rPr lang="en-US" altLang="ko-KR" dirty="0"/>
              <a:t>(</a:t>
            </a:r>
            <a:r>
              <a:rPr lang="ko-KR" altLang="en-US" dirty="0" err="1"/>
              <a:t>억원</a:t>
            </a:r>
            <a:r>
              <a:rPr lang="en-US" altLang="ko-KR" dirty="0"/>
              <a:t>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매출액(억원)</c:v>
                </c:pt>
              </c:strCache>
            </c:strRef>
          </c:tx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 altLang="en-US" dirty="0" smtClean="0"/>
                      <a:t>110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2017년</c:v>
                </c:pt>
                <c:pt idx="1">
                  <c:v>2018년</c:v>
                </c:pt>
                <c:pt idx="2">
                  <c:v>2019년</c:v>
                </c:pt>
                <c:pt idx="3">
                  <c:v>2020년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850816"/>
        <c:axId val="86220096"/>
      </c:barChart>
      <c:catAx>
        <c:axId val="138850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ko-KR"/>
          </a:p>
        </c:txPr>
        <c:crossAx val="86220096"/>
        <c:crosses val="autoZero"/>
        <c:auto val="1"/>
        <c:lblAlgn val="ctr"/>
        <c:lblOffset val="100"/>
        <c:noMultiLvlLbl val="0"/>
      </c:catAx>
      <c:valAx>
        <c:axId val="86220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ko-KR"/>
          </a:p>
        </c:txPr>
        <c:crossAx val="1388508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 i="0" baseline="0"/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545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5" tIns="45658" rIns="91315" bIns="45658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131" y="0"/>
            <a:ext cx="2944545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5" tIns="45658" rIns="91315" bIns="45658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846"/>
            <a:ext cx="2944545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5" tIns="45658" rIns="91315" bIns="45658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131" y="9430846"/>
            <a:ext cx="2944545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5" tIns="45658" rIns="91315" bIns="45658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AEE70469-C214-4335-91FF-579C51A2C64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84557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196" cy="46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5" tIns="45658" rIns="91315" bIns="45658" numCol="1" anchor="t" anchorCtr="0" compatLnSpc="1">
            <a:prstTxWarp prst="textNoShape">
              <a:avLst/>
            </a:prstTxWarp>
          </a:bodyPr>
          <a:lstStyle>
            <a:lvl1pPr>
              <a:lnSpc>
                <a:spcPct val="130000"/>
              </a:lnSpc>
              <a:spcBef>
                <a:spcPct val="20000"/>
              </a:spcBef>
              <a:buClrTx/>
              <a:buSzTx/>
              <a:buFontTx/>
              <a:buNone/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2495" y="0"/>
            <a:ext cx="2917196" cy="46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5" tIns="45658" rIns="91315" bIns="45658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30000"/>
              </a:lnSpc>
              <a:spcBef>
                <a:spcPct val="20000"/>
              </a:spcBef>
              <a:buClrTx/>
              <a:buSzTx/>
              <a:buFontTx/>
              <a:buNone/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79463"/>
            <a:ext cx="4941887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261" y="4748528"/>
            <a:ext cx="4994179" cy="443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5" tIns="45658" rIns="91315" bIns="456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0067"/>
            <a:ext cx="2917196" cy="5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5" tIns="45658" rIns="91315" bIns="45658" numCol="1" anchor="b" anchorCtr="0" compatLnSpc="1">
            <a:prstTxWarp prst="textNoShape">
              <a:avLst/>
            </a:prstTxWarp>
          </a:bodyPr>
          <a:lstStyle>
            <a:lvl1pPr>
              <a:lnSpc>
                <a:spcPct val="130000"/>
              </a:lnSpc>
              <a:spcBef>
                <a:spcPct val="20000"/>
              </a:spcBef>
              <a:buClrTx/>
              <a:buSzTx/>
              <a:buFontTx/>
              <a:buNone/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2495" y="9420067"/>
            <a:ext cx="2917196" cy="5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5" tIns="45658" rIns="91315" bIns="45658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30000"/>
              </a:lnSpc>
              <a:spcBef>
                <a:spcPct val="20000"/>
              </a:spcBef>
              <a:buClrTx/>
              <a:buSzTx/>
              <a:buFontTx/>
              <a:buNone/>
              <a:defRPr b="1"/>
            </a:lvl1pPr>
          </a:lstStyle>
          <a:p>
            <a:pPr>
              <a:defRPr/>
            </a:pPr>
            <a:fld id="{97C994D9-D74B-4560-89A6-BD1BBC7E4AF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30664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C994D9-D74B-4560-89A6-BD1BBC7E4AF6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C994D9-D74B-4560-89A6-BD1BBC7E4AF6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C994D9-D74B-4560-89A6-BD1BBC7E4AF6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75" y="2189163"/>
            <a:ext cx="8096250" cy="15113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28750" y="3994150"/>
            <a:ext cx="6667500" cy="1801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6250" y="282575"/>
            <a:ext cx="8572500" cy="11747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6250" y="1644650"/>
            <a:ext cx="8572500" cy="4651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05625" y="282575"/>
            <a:ext cx="2143125" cy="6013450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6250" y="282575"/>
            <a:ext cx="6276975" cy="6013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75" y="2189163"/>
            <a:ext cx="8096250" cy="15113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28750" y="3994150"/>
            <a:ext cx="6667500" cy="180181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2475" y="4529138"/>
            <a:ext cx="8096250" cy="14001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52475" y="2987675"/>
            <a:ext cx="8096250" cy="15414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438900" y="1219200"/>
            <a:ext cx="1943100" cy="4953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1219200"/>
            <a:ext cx="5676900" cy="4953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66800" y="1219200"/>
            <a:ext cx="2514600" cy="4572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3810000" cy="4267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572000" y="1905000"/>
            <a:ext cx="3810000" cy="2057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0" y="4114800"/>
            <a:ext cx="3810000" cy="2057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75" y="2189163"/>
            <a:ext cx="8096250" cy="15113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28750" y="3994150"/>
            <a:ext cx="6667500" cy="1801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1563" y="1023938"/>
            <a:ext cx="2514600" cy="4572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905000"/>
            <a:ext cx="77724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6250" y="282575"/>
            <a:ext cx="8572500" cy="11747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250" y="1644650"/>
            <a:ext cx="8572500" cy="4651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2475" y="4529138"/>
            <a:ext cx="8096250" cy="14001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52475" y="2987675"/>
            <a:ext cx="8096250" cy="15414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1563" y="1023938"/>
            <a:ext cx="2514600" cy="4572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3810000" cy="4267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810000" cy="4267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438900" y="1219200"/>
            <a:ext cx="1943100" cy="4953000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1219200"/>
            <a:ext cx="5676900" cy="4953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66800" y="1219200"/>
            <a:ext cx="2514600" cy="4572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38100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572000" y="1905000"/>
            <a:ext cx="3810000" cy="2057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0" y="4114800"/>
            <a:ext cx="3810000" cy="2057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2475" y="4529138"/>
            <a:ext cx="8096250" cy="14001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52475" y="2987675"/>
            <a:ext cx="8096250" cy="15414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6250" y="282575"/>
            <a:ext cx="8572500" cy="11747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76250" y="1644650"/>
            <a:ext cx="4210050" cy="46513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38700" y="1644650"/>
            <a:ext cx="4210050" cy="46513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6250" y="282575"/>
            <a:ext cx="8572500" cy="1174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76250" y="1577975"/>
            <a:ext cx="4208463" cy="6572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6250" y="2235200"/>
            <a:ext cx="4208463" cy="40608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838700" y="1577975"/>
            <a:ext cx="4210050" cy="6572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838700" y="2235200"/>
            <a:ext cx="4210050" cy="40608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6250" y="282575"/>
            <a:ext cx="8572500" cy="11747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6250" y="280988"/>
            <a:ext cx="3133725" cy="11938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24275" y="280988"/>
            <a:ext cx="5324475" cy="60150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6250" y="1474788"/>
            <a:ext cx="3133725" cy="4821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66900" y="4933950"/>
            <a:ext cx="5715000" cy="5826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66900" y="630238"/>
            <a:ext cx="5715000" cy="422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66900" y="5516563"/>
            <a:ext cx="5715000" cy="827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1563" y="1023938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lvl="0"/>
            <a:endParaRPr lang="ko-KR" altLang="ko-KR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51556" name="Line 4"/>
          <p:cNvSpPr>
            <a:spLocks noChangeShapeType="1"/>
          </p:cNvSpPr>
          <p:nvPr/>
        </p:nvSpPr>
        <p:spPr bwMode="auto">
          <a:xfrm rot="5400000">
            <a:off x="5802313" y="-2779712"/>
            <a:ext cx="0" cy="7194550"/>
          </a:xfrm>
          <a:prstGeom prst="line">
            <a:avLst/>
          </a:prstGeom>
          <a:noFill/>
          <a:ln w="9525">
            <a:solidFill>
              <a:srgbClr val="FF8B17"/>
            </a:solidFill>
            <a:round/>
            <a:headEnd type="none" w="sm" len="sm"/>
            <a:tailEnd type="none" w="sm" len="sm"/>
          </a:ln>
          <a:effectLst/>
        </p:spPr>
        <p:txBody>
          <a:bodyPr wrap="none" lIns="92075" tIns="46038" rIns="92075" bIns="46038" anchor="ctr"/>
          <a:lstStyle/>
          <a:p>
            <a:pPr>
              <a:lnSpc>
                <a:spcPct val="120000"/>
              </a:lnSpc>
              <a:buClr>
                <a:srgbClr val="FF99FF"/>
              </a:buClr>
              <a:buSzPct val="200000"/>
              <a:buFont typeface="Wingdings" pitchFamily="2" charset="2"/>
              <a:buChar char="§"/>
              <a:defRPr/>
            </a:pPr>
            <a:endParaRPr lang="ko-KR" altLang="en-US"/>
          </a:p>
        </p:txBody>
      </p:sp>
      <p:sp>
        <p:nvSpPr>
          <p:cNvPr id="151557" name="Line 5"/>
          <p:cNvSpPr>
            <a:spLocks noChangeShapeType="1"/>
          </p:cNvSpPr>
          <p:nvPr/>
        </p:nvSpPr>
        <p:spPr bwMode="auto">
          <a:xfrm rot="5400000">
            <a:off x="4767263" y="1801813"/>
            <a:ext cx="0" cy="9264650"/>
          </a:xfrm>
          <a:prstGeom prst="line">
            <a:avLst/>
          </a:prstGeom>
          <a:noFill/>
          <a:ln w="9525">
            <a:solidFill>
              <a:srgbClr val="FF8B17"/>
            </a:solidFill>
            <a:round/>
            <a:headEnd type="none" w="sm" len="sm"/>
            <a:tailEnd type="none" w="sm" len="sm"/>
          </a:ln>
          <a:effectLst/>
        </p:spPr>
        <p:txBody>
          <a:bodyPr wrap="none" lIns="92075" tIns="46038" rIns="92075" bIns="46038" anchor="ctr"/>
          <a:lstStyle/>
          <a:p>
            <a:pPr>
              <a:lnSpc>
                <a:spcPct val="120000"/>
              </a:lnSpc>
              <a:buClr>
                <a:srgbClr val="FF99FF"/>
              </a:buClr>
              <a:buSzPct val="200000"/>
              <a:buFont typeface="Wingdings" pitchFamily="2" charset="2"/>
              <a:buChar char="§"/>
              <a:defRPr/>
            </a:pPr>
            <a:endParaRPr lang="ko-KR" altLang="en-US"/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3033713" y="6513513"/>
            <a:ext cx="319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7" rIns="91432" bIns="45717">
            <a:spAutoFit/>
          </a:bodyPr>
          <a:lstStyle/>
          <a:p>
            <a:pPr algn="dist" eaLnBrk="0" latinLnBrk="0" hangingPunct="0">
              <a:defRPr/>
            </a:pPr>
            <a:r>
              <a:rPr kumimoji="0" lang="en-US" altLang="ko-KR" sz="2400" b="1" i="1">
                <a:solidFill>
                  <a:schemeClr val="bg2"/>
                </a:solidFill>
                <a:latin typeface="Univers Condensed" pitchFamily="34" charset="0"/>
              </a:rPr>
              <a:t>www.wacco.co.kr</a:t>
            </a:r>
            <a:r>
              <a:rPr kumimoji="0" lang="en-US" altLang="ko-KR" sz="2400" b="1" i="1">
                <a:solidFill>
                  <a:srgbClr val="DDDDDD"/>
                </a:solidFill>
                <a:latin typeface="Univers Condensed" pitchFamily="34" charset="0"/>
              </a:rPr>
              <a:t> </a:t>
            </a:r>
          </a:p>
        </p:txBody>
      </p:sp>
      <p:pic>
        <p:nvPicPr>
          <p:cNvPr id="4103" name="Picture 7" descr="회사영문로고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0"/>
            <a:ext cx="17526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690563" y="1023938"/>
            <a:ext cx="5016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4" tIns="45718" rIns="91434" bIns="45718">
            <a:spAutoFit/>
          </a:bodyPr>
          <a:lstStyle/>
          <a:p>
            <a:pPr>
              <a:buFontTx/>
              <a:buBlip>
                <a:blip r:embed="rId9"/>
              </a:buBlip>
              <a:defRPr/>
            </a:pPr>
            <a:r>
              <a:rPr lang="en-US" altLang="ko-KR" sz="3100" b="1" dirty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hf sldNum="0" hdr="0" ftr="0" dt="0"/>
  <p:txStyles>
    <p:titleStyle>
      <a:lvl1pPr algn="ctr" defTabSz="947738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947738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Y헤드라인M" pitchFamily="18" charset="-127"/>
          <a:ea typeface="HY헤드라인M" pitchFamily="18" charset="-127"/>
        </a:defRPr>
      </a:lvl2pPr>
      <a:lvl3pPr algn="ctr" defTabSz="947738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Y헤드라인M" pitchFamily="18" charset="-127"/>
          <a:ea typeface="HY헤드라인M" pitchFamily="18" charset="-127"/>
        </a:defRPr>
      </a:lvl3pPr>
      <a:lvl4pPr algn="ctr" defTabSz="947738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Y헤드라인M" pitchFamily="18" charset="-127"/>
          <a:ea typeface="HY헤드라인M" pitchFamily="18" charset="-127"/>
        </a:defRPr>
      </a:lvl4pPr>
      <a:lvl5pPr algn="ctr" defTabSz="947738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Y헤드라인M" pitchFamily="18" charset="-127"/>
          <a:ea typeface="HY헤드라인M" pitchFamily="18" charset="-127"/>
        </a:defRPr>
      </a:lvl5pPr>
      <a:lvl6pPr marL="457200" algn="ctr" defTabSz="947738" rtl="0" fontAlgn="base" latinLnBrk="1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Y헤드라인M" pitchFamily="18" charset="-127"/>
          <a:ea typeface="HY헤드라인M" pitchFamily="18" charset="-127"/>
        </a:defRPr>
      </a:lvl6pPr>
      <a:lvl7pPr marL="914400" algn="ctr" defTabSz="947738" rtl="0" fontAlgn="base" latinLnBrk="1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Y헤드라인M" pitchFamily="18" charset="-127"/>
          <a:ea typeface="HY헤드라인M" pitchFamily="18" charset="-127"/>
        </a:defRPr>
      </a:lvl7pPr>
      <a:lvl8pPr marL="1371600" algn="ctr" defTabSz="947738" rtl="0" fontAlgn="base" latinLnBrk="1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Y헤드라인M" pitchFamily="18" charset="-127"/>
          <a:ea typeface="HY헤드라인M" pitchFamily="18" charset="-127"/>
        </a:defRPr>
      </a:lvl8pPr>
      <a:lvl9pPr marL="1828800" algn="ctr" defTabSz="947738" rtl="0" fontAlgn="base" latinLnBrk="1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Y헤드라인M" pitchFamily="18" charset="-127"/>
          <a:ea typeface="HY헤드라인M" pitchFamily="18" charset="-127"/>
        </a:defRPr>
      </a:lvl9pPr>
    </p:titleStyle>
    <p:bodyStyle>
      <a:lvl1pPr marL="355600" indent="-355600" algn="l" defTabSz="947738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69938" indent="-296863" algn="l" defTabSz="947738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84275" indent="-236538" algn="l" defTabSz="947738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</a:defRPr>
      </a:lvl3pPr>
      <a:lvl4pPr marL="1657350" indent="-236538" algn="l" defTabSz="947738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  <a:ea typeface="+mn-ea"/>
        </a:defRPr>
      </a:lvl4pPr>
      <a:lvl5pPr marL="2130425" indent="-236538" algn="l" defTabSz="947738" rtl="0" eaLnBrk="0" fontAlgn="base" latinLnBrk="1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5pPr>
      <a:lvl6pPr marL="2587625" indent="-236538" algn="l" defTabSz="947738" rtl="0" fontAlgn="base" latinLnBrk="1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6pPr>
      <a:lvl7pPr marL="3044825" indent="-236538" algn="l" defTabSz="947738" rtl="0" fontAlgn="base" latinLnBrk="1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7pPr>
      <a:lvl8pPr marL="3502025" indent="-236538" algn="l" defTabSz="947738" rtl="0" fontAlgn="base" latinLnBrk="1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8pPr>
      <a:lvl9pPr marL="3959225" indent="-236538" algn="l" defTabSz="947738" rtl="0" fontAlgn="base" latinLnBrk="1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Line 4"/>
          <p:cNvSpPr>
            <a:spLocks noChangeShapeType="1"/>
          </p:cNvSpPr>
          <p:nvPr/>
        </p:nvSpPr>
        <p:spPr bwMode="auto">
          <a:xfrm rot="5400000">
            <a:off x="5802313" y="-2779712"/>
            <a:ext cx="0" cy="7194550"/>
          </a:xfrm>
          <a:prstGeom prst="line">
            <a:avLst/>
          </a:prstGeom>
          <a:noFill/>
          <a:ln w="9525">
            <a:solidFill>
              <a:srgbClr val="FF8B17"/>
            </a:solidFill>
            <a:round/>
            <a:headEnd type="none" w="sm" len="sm"/>
            <a:tailEnd type="none" w="sm" len="sm"/>
          </a:ln>
          <a:effectLst/>
        </p:spPr>
        <p:txBody>
          <a:bodyPr wrap="none" lIns="92075" tIns="46038" rIns="92075" bIns="46038" anchor="ctr"/>
          <a:lstStyle/>
          <a:p>
            <a:pPr>
              <a:lnSpc>
                <a:spcPct val="120000"/>
              </a:lnSpc>
              <a:buClr>
                <a:srgbClr val="FF99FF"/>
              </a:buClr>
              <a:buSzPct val="200000"/>
              <a:buFont typeface="Wingdings" pitchFamily="2" charset="2"/>
              <a:buChar char="§"/>
              <a:defRPr/>
            </a:pPr>
            <a:endParaRPr lang="ko-KR" altLang="en-US"/>
          </a:p>
        </p:txBody>
      </p:sp>
      <p:sp>
        <p:nvSpPr>
          <p:cNvPr id="151557" name="Line 5"/>
          <p:cNvSpPr>
            <a:spLocks noChangeShapeType="1"/>
          </p:cNvSpPr>
          <p:nvPr/>
        </p:nvSpPr>
        <p:spPr bwMode="auto">
          <a:xfrm rot="5400000">
            <a:off x="4767263" y="1801813"/>
            <a:ext cx="0" cy="9264650"/>
          </a:xfrm>
          <a:prstGeom prst="line">
            <a:avLst/>
          </a:prstGeom>
          <a:noFill/>
          <a:ln w="9525">
            <a:solidFill>
              <a:srgbClr val="FF8B17"/>
            </a:solidFill>
            <a:round/>
            <a:headEnd type="none" w="sm" len="sm"/>
            <a:tailEnd type="none" w="sm" len="sm"/>
          </a:ln>
          <a:effectLst/>
        </p:spPr>
        <p:txBody>
          <a:bodyPr wrap="none" lIns="92075" tIns="46038" rIns="92075" bIns="46038" anchor="ctr"/>
          <a:lstStyle/>
          <a:p>
            <a:pPr>
              <a:lnSpc>
                <a:spcPct val="120000"/>
              </a:lnSpc>
              <a:buClr>
                <a:srgbClr val="FF99FF"/>
              </a:buClr>
              <a:buSzPct val="200000"/>
              <a:buFont typeface="Wingdings" pitchFamily="2" charset="2"/>
              <a:buChar char="§"/>
              <a:defRPr/>
            </a:pPr>
            <a:endParaRPr lang="ko-KR" altLang="en-US"/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3033713" y="6513513"/>
            <a:ext cx="319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7" rIns="91432" bIns="45717">
            <a:spAutoFit/>
          </a:bodyPr>
          <a:lstStyle/>
          <a:p>
            <a:pPr algn="dist" eaLnBrk="0" latinLnBrk="0" hangingPunct="0">
              <a:defRPr/>
            </a:pPr>
            <a:r>
              <a:rPr kumimoji="0" lang="en-US" altLang="ko-KR" sz="2400" b="1" i="1">
                <a:solidFill>
                  <a:schemeClr val="bg2"/>
                </a:solidFill>
                <a:latin typeface="Univers Condensed" pitchFamily="34" charset="0"/>
              </a:rPr>
              <a:t>www.wacco.co.kr</a:t>
            </a:r>
            <a:r>
              <a:rPr kumimoji="0" lang="en-US" altLang="ko-KR" sz="2400" b="1" i="1">
                <a:solidFill>
                  <a:srgbClr val="DDDDDD"/>
                </a:solidFill>
                <a:latin typeface="Univers Condensed" pitchFamily="34" charset="0"/>
              </a:rPr>
              <a:t> </a:t>
            </a:r>
          </a:p>
        </p:txBody>
      </p:sp>
      <p:pic>
        <p:nvPicPr>
          <p:cNvPr id="5125" name="Picture 7" descr="회사영문로고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0"/>
            <a:ext cx="17526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hf sldNum="0" hdr="0" ftr="0" dt="0"/>
  <p:txStyles>
    <p:titleStyle>
      <a:lvl1pPr algn="ctr" defTabSz="947738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947738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Y헤드라인M" pitchFamily="18" charset="-127"/>
          <a:ea typeface="HY헤드라인M" pitchFamily="18" charset="-127"/>
        </a:defRPr>
      </a:lvl2pPr>
      <a:lvl3pPr algn="ctr" defTabSz="947738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Y헤드라인M" pitchFamily="18" charset="-127"/>
          <a:ea typeface="HY헤드라인M" pitchFamily="18" charset="-127"/>
        </a:defRPr>
      </a:lvl3pPr>
      <a:lvl4pPr algn="ctr" defTabSz="947738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Y헤드라인M" pitchFamily="18" charset="-127"/>
          <a:ea typeface="HY헤드라인M" pitchFamily="18" charset="-127"/>
        </a:defRPr>
      </a:lvl4pPr>
      <a:lvl5pPr algn="ctr" defTabSz="947738" rtl="0" eaLnBrk="0" fontAlgn="base" latinLnBrk="1" hangingPunct="0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Y헤드라인M" pitchFamily="18" charset="-127"/>
          <a:ea typeface="HY헤드라인M" pitchFamily="18" charset="-127"/>
        </a:defRPr>
      </a:lvl5pPr>
      <a:lvl6pPr marL="457200" algn="ctr" defTabSz="947738" rtl="0" fontAlgn="base" latinLnBrk="1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Y헤드라인M" pitchFamily="18" charset="-127"/>
          <a:ea typeface="HY헤드라인M" pitchFamily="18" charset="-127"/>
        </a:defRPr>
      </a:lvl6pPr>
      <a:lvl7pPr marL="914400" algn="ctr" defTabSz="947738" rtl="0" fontAlgn="base" latinLnBrk="1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Y헤드라인M" pitchFamily="18" charset="-127"/>
          <a:ea typeface="HY헤드라인M" pitchFamily="18" charset="-127"/>
        </a:defRPr>
      </a:lvl7pPr>
      <a:lvl8pPr marL="1371600" algn="ctr" defTabSz="947738" rtl="0" fontAlgn="base" latinLnBrk="1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Y헤드라인M" pitchFamily="18" charset="-127"/>
          <a:ea typeface="HY헤드라인M" pitchFamily="18" charset="-127"/>
        </a:defRPr>
      </a:lvl8pPr>
      <a:lvl9pPr marL="1828800" algn="ctr" defTabSz="947738" rtl="0" fontAlgn="base" latinLnBrk="1">
        <a:spcBef>
          <a:spcPct val="0"/>
        </a:spcBef>
        <a:spcAft>
          <a:spcPct val="0"/>
        </a:spcAft>
        <a:defRPr kumimoji="1"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HY헤드라인M" pitchFamily="18" charset="-127"/>
          <a:ea typeface="HY헤드라인M" pitchFamily="18" charset="-127"/>
        </a:defRPr>
      </a:lvl9pPr>
    </p:titleStyle>
    <p:bodyStyle>
      <a:lvl1pPr marL="355600" indent="-355600" algn="l" defTabSz="947738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69938" indent="-296863" algn="l" defTabSz="947738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84275" indent="-236538" algn="l" defTabSz="947738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</a:defRPr>
      </a:lvl3pPr>
      <a:lvl4pPr marL="1657350" indent="-236538" algn="l" defTabSz="947738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  <a:ea typeface="+mn-ea"/>
        </a:defRPr>
      </a:lvl4pPr>
      <a:lvl5pPr marL="2130425" indent="-236538" algn="l" defTabSz="947738" rtl="0" eaLnBrk="0" fontAlgn="base" latinLnBrk="1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5pPr>
      <a:lvl6pPr marL="2587625" indent="-236538" algn="l" defTabSz="947738" rtl="0" fontAlgn="base" latinLnBrk="1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6pPr>
      <a:lvl7pPr marL="3044825" indent="-236538" algn="l" defTabSz="947738" rtl="0" fontAlgn="base" latinLnBrk="1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7pPr>
      <a:lvl8pPr marL="3502025" indent="-236538" algn="l" defTabSz="947738" rtl="0" fontAlgn="base" latinLnBrk="1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8pPr>
      <a:lvl9pPr marL="3959225" indent="-236538" algn="l" defTabSz="947738" rtl="0" fontAlgn="base" latinLnBrk="1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microsoft.com/office/2007/relationships/hdphoto" Target="../media/hdphoto1.wdp"/><Relationship Id="rId7" Type="http://schemas.openxmlformats.org/officeDocument/2006/relationships/image" Target="../media/image47.jpeg"/><Relationship Id="rId12" Type="http://schemas.openxmlformats.org/officeDocument/2006/relationships/image" Target="../media/image31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51.jpeg"/><Relationship Id="rId5" Type="http://schemas.openxmlformats.org/officeDocument/2006/relationships/image" Target="../media/image46.png"/><Relationship Id="rId10" Type="http://schemas.openxmlformats.org/officeDocument/2006/relationships/image" Target="../media/image50.jpeg"/><Relationship Id="rId4" Type="http://schemas.openxmlformats.org/officeDocument/2006/relationships/image" Target="../media/image45.png"/><Relationship Id="rId9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25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11" Type="http://schemas.openxmlformats.org/officeDocument/2006/relationships/image" Target="../media/image57.jpeg"/><Relationship Id="rId5" Type="http://schemas.openxmlformats.org/officeDocument/2006/relationships/image" Target="../media/image23.png"/><Relationship Id="rId10" Type="http://schemas.openxmlformats.org/officeDocument/2006/relationships/image" Target="../media/image56.jpeg"/><Relationship Id="rId4" Type="http://schemas.microsoft.com/office/2007/relationships/hdphoto" Target="../media/hdphoto3.wdp"/><Relationship Id="rId9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wmf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6015038" y="3525838"/>
          <a:ext cx="34671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비트맵 이미지" r:id="rId3" imgW="3610479" imgH="333333" progId="PBrush">
                  <p:embed/>
                </p:oleObj>
              </mc:Choice>
              <mc:Fallback>
                <p:oleObj name="비트맵 이미지" r:id="rId3" imgW="3610479" imgH="333333" progId="PBrush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038" y="3525838"/>
                        <a:ext cx="3467100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6"/>
          <p:cNvGraphicFramePr>
            <a:graphicFrameLocks noChangeAspect="1"/>
          </p:cNvGraphicFramePr>
          <p:nvPr/>
        </p:nvGraphicFramePr>
        <p:xfrm>
          <a:off x="4371975" y="3849688"/>
          <a:ext cx="246063" cy="319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비트맵 이미지" r:id="rId5" imgW="200159" imgH="2600000" progId="PBrush">
                  <p:embed/>
                </p:oleObj>
              </mc:Choice>
              <mc:Fallback>
                <p:oleObj name="비트맵 이미지" r:id="rId5" imgW="200159" imgH="2600000" progId="PBrush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1975" y="3849688"/>
                        <a:ext cx="246063" cy="319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19"/>
          <p:cNvSpPr txBox="1">
            <a:spLocks noChangeArrowheads="1"/>
          </p:cNvSpPr>
          <p:nvPr/>
        </p:nvSpPr>
        <p:spPr bwMode="auto">
          <a:xfrm>
            <a:off x="4548188" y="4381500"/>
            <a:ext cx="273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8" rIns="91434" bIns="45718">
            <a:spAutoFit/>
          </a:bodyPr>
          <a:lstStyle/>
          <a:p>
            <a:pPr algn="dist"/>
            <a:r>
              <a:rPr lang="en-US" altLang="ko-KR" sz="2000" b="1" i="1">
                <a:latin typeface="Univers Condensed" pitchFamily="34" charset="0"/>
              </a:rPr>
              <a:t>Company profile</a:t>
            </a:r>
            <a:r>
              <a:rPr lang="en-US" altLang="ko-KR" b="1" i="1">
                <a:latin typeface="Univers Condensed" pitchFamily="34" charset="0"/>
              </a:rPr>
              <a:t> </a:t>
            </a:r>
          </a:p>
        </p:txBody>
      </p:sp>
      <p:sp>
        <p:nvSpPr>
          <p:cNvPr id="1030" name="Text Box 2"/>
          <p:cNvSpPr txBox="1">
            <a:spLocks noChangeArrowheads="1"/>
          </p:cNvSpPr>
          <p:nvPr/>
        </p:nvSpPr>
        <p:spPr bwMode="auto">
          <a:xfrm>
            <a:off x="4691063" y="5238750"/>
            <a:ext cx="3462476" cy="95474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2070" tIns="46036" rIns="92070" bIns="46036" anchor="ctr">
            <a:spAutoFit/>
          </a:bodyPr>
          <a:lstStyle/>
          <a:p>
            <a:r>
              <a:rPr lang="en-US" altLang="ko-KR" sz="1400" dirty="0">
                <a:solidFill>
                  <a:srgbClr val="808080"/>
                </a:solidFill>
                <a:latin typeface="바탕체" pitchFamily="17" charset="-127"/>
                <a:ea typeface="바탕체" pitchFamily="17" charset="-127"/>
              </a:rPr>
              <a:t>21</a:t>
            </a:r>
            <a:r>
              <a:rPr lang="ko-KR" altLang="en-US" sz="1400" dirty="0">
                <a:solidFill>
                  <a:srgbClr val="808080"/>
                </a:solidFill>
                <a:latin typeface="바탕체" pitchFamily="17" charset="-127"/>
                <a:ea typeface="바탕체" pitchFamily="17" charset="-127"/>
              </a:rPr>
              <a:t>세기 새로운 미래</a:t>
            </a:r>
            <a:r>
              <a:rPr lang="en-US" altLang="ko-KR" sz="1400" dirty="0">
                <a:solidFill>
                  <a:srgbClr val="808080"/>
                </a:solidFill>
                <a:latin typeface="바탕체" pitchFamily="17" charset="-127"/>
                <a:ea typeface="바탕체" pitchFamily="17" charset="-127"/>
              </a:rPr>
              <a:t>, </a:t>
            </a:r>
          </a:p>
          <a:p>
            <a:r>
              <a:rPr lang="ko-KR" altLang="en-US" sz="1400" dirty="0" smtClean="0">
                <a:solidFill>
                  <a:srgbClr val="808080"/>
                </a:solidFill>
                <a:latin typeface="바탕체" pitchFamily="17" charset="-127"/>
                <a:ea typeface="바탕체" pitchFamily="17" charset="-127"/>
              </a:rPr>
              <a:t>테크놀로지의 </a:t>
            </a:r>
            <a:r>
              <a:rPr lang="ko-KR" altLang="en-US" sz="1400" dirty="0">
                <a:solidFill>
                  <a:srgbClr val="808080"/>
                </a:solidFill>
                <a:latin typeface="바탕체" pitchFamily="17" charset="-127"/>
                <a:ea typeface="바탕체" pitchFamily="17" charset="-127"/>
              </a:rPr>
              <a:t>신기술로 열어가겠습니다</a:t>
            </a:r>
            <a:r>
              <a:rPr lang="en-US" altLang="ko-KR" sz="1400" dirty="0">
                <a:solidFill>
                  <a:srgbClr val="808080"/>
                </a:solidFill>
                <a:latin typeface="Times New Roman" pitchFamily="18" charset="0"/>
                <a:ea typeface="바탕" pitchFamily="18" charset="-127"/>
              </a:rPr>
              <a:t>.</a:t>
            </a:r>
          </a:p>
          <a:p>
            <a:r>
              <a:rPr lang="en-US" altLang="ko-KR" sz="1400" dirty="0">
                <a:solidFill>
                  <a:srgbClr val="808080"/>
                </a:solidFill>
                <a:latin typeface="Times New Roman" pitchFamily="18" charset="0"/>
                <a:ea typeface="바탕" pitchFamily="18" charset="-127"/>
              </a:rPr>
              <a:t>Everything that can be dreamed…</a:t>
            </a:r>
          </a:p>
          <a:p>
            <a:r>
              <a:rPr lang="en-US" altLang="ko-KR" sz="1400" dirty="0">
                <a:solidFill>
                  <a:srgbClr val="808080"/>
                </a:solidFill>
                <a:latin typeface="Times New Roman" pitchFamily="18" charset="0"/>
                <a:ea typeface="바탕" pitchFamily="18" charset="-127"/>
              </a:rPr>
              <a:t>Everything that can be imagined...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20152" y="6771501"/>
            <a:ext cx="904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20190614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0292" y="1940074"/>
            <a:ext cx="3168352" cy="197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1119188" y="1095375"/>
            <a:ext cx="4000502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ko-KR" dirty="0" smtClean="0">
                <a:solidFill>
                  <a:srgbClr val="3333CC"/>
                </a:solidFill>
              </a:rPr>
              <a:t>6. </a:t>
            </a:r>
            <a:r>
              <a:rPr lang="ko-KR" altLang="en-US" dirty="0" smtClean="0">
                <a:solidFill>
                  <a:srgbClr val="3333CC"/>
                </a:solidFill>
              </a:rPr>
              <a:t>생산 제품 </a:t>
            </a:r>
            <a:endParaRPr lang="en-US" altLang="ko-KR" dirty="0" smtClean="0">
              <a:solidFill>
                <a:srgbClr val="3333CC"/>
              </a:solidFill>
            </a:endParaRP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0" y="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457200"/>
            <a:ext cx="9525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9144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9144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13716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9144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0" y="1828800"/>
            <a:ext cx="9525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761972" y="1738300"/>
            <a:ext cx="32095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sz="1800" b="1" dirty="0" smtClean="0">
                <a:solidFill>
                  <a:srgbClr val="000000"/>
                </a:solidFill>
              </a:rPr>
              <a:t>3) 600W EWP ROTOR ASS’Y</a:t>
            </a:r>
            <a:endParaRPr kumimoji="1" lang="en-US" altLang="ko-KR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5119690" y="1809738"/>
          <a:ext cx="3500462" cy="2428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976451"/>
                <a:gridCol w="357190"/>
              </a:tblGrid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전원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12V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출력 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350W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토크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0.7 Nm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err="1" smtClean="0"/>
                        <a:t>회전수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5,000 rpm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type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SPM BLDC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sensor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err="1" smtClean="0"/>
                        <a:t>Sensorless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Drive</a:t>
                      </a:r>
                      <a:r>
                        <a:rPr lang="en-US" altLang="ko-KR" sz="1400" b="1" baseline="0" dirty="0" smtClean="0"/>
                        <a:t>r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b="1" dirty="0" smtClean="0"/>
                        <a:t>정 현 파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" name="그림 22" descr="제품사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2140" y="4532362"/>
            <a:ext cx="2064633" cy="1591016"/>
          </a:xfrm>
          <a:prstGeom prst="rect">
            <a:avLst/>
          </a:prstGeom>
        </p:spPr>
      </p:pic>
      <p:sp>
        <p:nvSpPr>
          <p:cNvPr id="24" name="_x139901608"/>
          <p:cNvSpPr>
            <a:spLocks noChangeArrowheads="1"/>
          </p:cNvSpPr>
          <p:nvPr/>
        </p:nvSpPr>
        <p:spPr bwMode="auto">
          <a:xfrm>
            <a:off x="4333872" y="4524382"/>
            <a:ext cx="4786346" cy="1285884"/>
          </a:xfrm>
          <a:prstGeom prst="rect">
            <a:avLst/>
          </a:prstGeom>
          <a:noFill/>
          <a:ln w="4191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▶</a:t>
            </a:r>
            <a:r>
              <a:rPr kumimoji="1" lang="ko-KR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지엠비코리아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(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주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)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자동차용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350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W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급 </a:t>
            </a:r>
            <a:endParaRPr kumimoji="1" lang="en-US" altLang="ko-KR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rgbClr val="000000"/>
                </a:solidFill>
              </a:rPr>
              <a:t>   </a:t>
            </a:r>
            <a:r>
              <a:rPr kumimoji="1" lang="ko-KR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전동식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워터펌프 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BLDC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모터 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ROTOR</a:t>
            </a:r>
            <a:r>
              <a:rPr lang="en-US" altLang="ko-KR" sz="1400" b="1" dirty="0" smtClean="0">
                <a:solidFill>
                  <a:srgbClr val="000000"/>
                </a:solidFill>
              </a:rPr>
              <a:t>ASS’Y 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납품 중</a:t>
            </a:r>
            <a:endParaRPr kumimoji="1" lang="ko-KR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  </a:t>
            </a:r>
            <a:r>
              <a:rPr kumimoji="1" lang="en-US" altLang="ko-KR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적용모델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sz="1400" b="1" dirty="0" err="1" smtClean="0">
                <a:solidFill>
                  <a:srgbClr val="000000"/>
                </a:solidFill>
              </a:rPr>
              <a:t>혼다</a:t>
            </a:r>
            <a:r>
              <a:rPr lang="ko-KR" altLang="en-US" sz="1400" b="1" dirty="0" smtClean="0">
                <a:solidFill>
                  <a:srgbClr val="000000"/>
                </a:solidFill>
              </a:rPr>
              <a:t> </a:t>
            </a:r>
            <a:r>
              <a:rPr lang="ko-KR" altLang="en-US" sz="1400" b="1" dirty="0" err="1" smtClean="0">
                <a:solidFill>
                  <a:srgbClr val="000000"/>
                </a:solidFill>
              </a:rPr>
              <a:t>수소연료전지차</a:t>
            </a:r>
            <a:endParaRPr kumimoji="1" lang="en-US" altLang="ko-KR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7" name="아래쪽 화살표 26"/>
          <p:cNvSpPr/>
          <p:nvPr/>
        </p:nvSpPr>
        <p:spPr bwMode="auto">
          <a:xfrm>
            <a:off x="2386236" y="4028306"/>
            <a:ext cx="500066" cy="42862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180000" bIns="45720" numCol="1" rtlCol="0" anchor="t" anchorCtr="0" compatLnSpc="1">
            <a:prstTxWarp prst="textNoShape">
              <a:avLst/>
            </a:prstTxWarp>
          </a:bodyPr>
          <a:lstStyle/>
          <a:p>
            <a:pPr marL="290513" marR="0" indent="-290513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99FF"/>
              </a:buClr>
              <a:buSzPct val="200000"/>
              <a:buFont typeface="Wingdings" pitchFamily="2" charset="2"/>
              <a:buChar char="§"/>
              <a:tabLst>
                <a:tab pos="382588" algn="l"/>
              </a:tabLst>
            </a:pPr>
            <a:endParaRPr kumimoji="1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5" name="Picture 14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3410" y="5300675"/>
            <a:ext cx="171468" cy="16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05" y="2166928"/>
            <a:ext cx="1776260" cy="188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1119188" y="1095375"/>
            <a:ext cx="4000502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ko-KR" dirty="0" smtClean="0">
                <a:solidFill>
                  <a:srgbClr val="3333CC"/>
                </a:solidFill>
              </a:rPr>
              <a:t>6. </a:t>
            </a:r>
            <a:r>
              <a:rPr lang="ko-KR" altLang="en-US" dirty="0" smtClean="0">
                <a:solidFill>
                  <a:srgbClr val="3333CC"/>
                </a:solidFill>
              </a:rPr>
              <a:t>생산 제품 </a:t>
            </a:r>
            <a:endParaRPr lang="en-US" altLang="ko-KR" dirty="0" smtClean="0">
              <a:solidFill>
                <a:srgbClr val="3333CC"/>
              </a:solidFill>
            </a:endParaRP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0" y="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457200"/>
            <a:ext cx="9525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9144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9144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13716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9144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0" y="1828800"/>
            <a:ext cx="9525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761972" y="1738300"/>
            <a:ext cx="4289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sz="1800" b="1" dirty="0" smtClean="0">
                <a:solidFill>
                  <a:srgbClr val="000000"/>
                </a:solidFill>
              </a:rPr>
              <a:t>4) FE CSP (700W) EWP MOTOR ASS’Y</a:t>
            </a:r>
            <a:endParaRPr kumimoji="1" lang="en-US" altLang="ko-KR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5119690" y="1809738"/>
          <a:ext cx="3500462" cy="2428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976451"/>
                <a:gridCol w="357190"/>
              </a:tblGrid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전원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12V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출력 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700W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토크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1.2 Nm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err="1" smtClean="0"/>
                        <a:t>회전수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6,000 rpm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type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SPM BLDC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sensor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err="1" smtClean="0"/>
                        <a:t>Sensorless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Drive</a:t>
                      </a:r>
                      <a:r>
                        <a:rPr lang="en-US" altLang="ko-KR" sz="1400" b="1" baseline="0" dirty="0" smtClean="0"/>
                        <a:t>r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b="1" dirty="0" smtClean="0"/>
                        <a:t>정 현 파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_x139901608"/>
          <p:cNvSpPr>
            <a:spLocks noChangeArrowheads="1"/>
          </p:cNvSpPr>
          <p:nvPr/>
        </p:nvSpPr>
        <p:spPr bwMode="auto">
          <a:xfrm>
            <a:off x="4333872" y="4524382"/>
            <a:ext cx="4786346" cy="1785950"/>
          </a:xfrm>
          <a:prstGeom prst="rect">
            <a:avLst/>
          </a:prstGeom>
          <a:noFill/>
          <a:ln w="4191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▶</a:t>
            </a:r>
            <a:r>
              <a:rPr kumimoji="1" lang="ko-KR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지엠비코리아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(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주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)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자동차용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700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W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급 </a:t>
            </a:r>
            <a:endParaRPr kumimoji="1" lang="en-US" altLang="ko-KR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rgbClr val="000000"/>
                </a:solidFill>
              </a:rPr>
              <a:t>   </a:t>
            </a:r>
            <a:r>
              <a:rPr kumimoji="1" lang="ko-KR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전동식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워터펌프 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BLDC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모터 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STATOR. ROTOR </a:t>
            </a:r>
            <a:r>
              <a:rPr kumimoji="1" lang="en-US" altLang="ko-KR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400" b="1" dirty="0" smtClean="0">
                <a:solidFill>
                  <a:srgbClr val="000000"/>
                </a:solidFill>
              </a:rPr>
              <a:t>ASS’Y  </a:t>
            </a:r>
          </a:p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 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납품 </a:t>
            </a:r>
            <a:endParaRPr lang="en-US" altLang="ko-KR" sz="1400" b="1" dirty="0" smtClean="0">
              <a:solidFill>
                <a:srgbClr val="000000"/>
              </a:solidFill>
            </a:endParaRPr>
          </a:p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 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적용모델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: HMC 18</a:t>
            </a:r>
            <a:r>
              <a:rPr kumimoji="1" lang="ko-KR" alt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년형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r>
              <a:rPr kumimoji="1" lang="ko-KR" alt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수소연료전지차</a:t>
            </a:r>
            <a:endParaRPr kumimoji="1" lang="en-US" altLang="ko-KR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37" name="그림 136" descr="csp ro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2260" y="4676378"/>
            <a:ext cx="1500845" cy="1008112"/>
          </a:xfrm>
          <a:prstGeom prst="rect">
            <a:avLst/>
          </a:prstGeom>
        </p:spPr>
      </p:pic>
      <p:pic>
        <p:nvPicPr>
          <p:cNvPr id="138" name="그림 137" descr="csp sta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0092" y="4244331"/>
            <a:ext cx="1368152" cy="1759052"/>
          </a:xfrm>
          <a:prstGeom prst="rect">
            <a:avLst/>
          </a:prstGeom>
        </p:spPr>
      </p:pic>
      <p:sp>
        <p:nvSpPr>
          <p:cNvPr id="136" name="아래쪽 화살표 135"/>
          <p:cNvSpPr/>
          <p:nvPr/>
        </p:nvSpPr>
        <p:spPr bwMode="auto">
          <a:xfrm>
            <a:off x="2386236" y="3740274"/>
            <a:ext cx="500066" cy="42862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180000" bIns="45720" numCol="1" rtlCol="0" anchor="t" anchorCtr="0" compatLnSpc="1">
            <a:prstTxWarp prst="textNoShape">
              <a:avLst/>
            </a:prstTxWarp>
          </a:bodyPr>
          <a:lstStyle/>
          <a:p>
            <a:pPr marL="290513" marR="0" indent="-290513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99FF"/>
              </a:buClr>
              <a:buSzPct val="200000"/>
              <a:buFont typeface="Wingdings" pitchFamily="2" charset="2"/>
              <a:buChar char="§"/>
              <a:tabLst>
                <a:tab pos="382588" algn="l"/>
              </a:tabLst>
            </a:pPr>
            <a:endParaRPr kumimoji="1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39" name="그림 138" descr="700wew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8164" y="2300114"/>
            <a:ext cx="1828664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1119188" y="1095375"/>
            <a:ext cx="4000502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ko-KR" dirty="0" smtClean="0">
                <a:solidFill>
                  <a:srgbClr val="3333CC"/>
                </a:solidFill>
              </a:rPr>
              <a:t>6. </a:t>
            </a:r>
            <a:r>
              <a:rPr lang="ko-KR" altLang="en-US" dirty="0" smtClean="0">
                <a:solidFill>
                  <a:srgbClr val="3333CC"/>
                </a:solidFill>
              </a:rPr>
              <a:t>생산 제품</a:t>
            </a:r>
            <a:endParaRPr lang="en-US" altLang="ko-KR" dirty="0" smtClean="0">
              <a:solidFill>
                <a:srgbClr val="3333CC"/>
              </a:solidFill>
            </a:endParaRP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0" y="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457200"/>
            <a:ext cx="9525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9144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9144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13716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9144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0" y="1828800"/>
            <a:ext cx="9525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761972" y="1738300"/>
            <a:ext cx="4289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sz="1800" b="1" dirty="0" smtClean="0">
                <a:solidFill>
                  <a:srgbClr val="000000"/>
                </a:solidFill>
              </a:rPr>
              <a:t>5) FE CPP (200W) EWP MOTOR ASS’Y</a:t>
            </a:r>
            <a:endParaRPr kumimoji="1" lang="en-US" altLang="ko-KR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5119690" y="1809738"/>
          <a:ext cx="3500462" cy="2428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976451"/>
                <a:gridCol w="357190"/>
              </a:tblGrid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전원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12V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출력 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200W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토크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0.33 Nm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err="1" smtClean="0"/>
                        <a:t>회전수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6,000 rpm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type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SPM BLDC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sensor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err="1" smtClean="0"/>
                        <a:t>Sensorless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Drive</a:t>
                      </a:r>
                      <a:r>
                        <a:rPr lang="en-US" altLang="ko-KR" sz="1400" b="1" baseline="0" dirty="0" smtClean="0"/>
                        <a:t>r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b="1" dirty="0" smtClean="0"/>
                        <a:t>정 현 파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_x139901608"/>
          <p:cNvSpPr>
            <a:spLocks noChangeArrowheads="1"/>
          </p:cNvSpPr>
          <p:nvPr/>
        </p:nvSpPr>
        <p:spPr bwMode="auto">
          <a:xfrm>
            <a:off x="4333872" y="4524382"/>
            <a:ext cx="4786346" cy="1714512"/>
          </a:xfrm>
          <a:prstGeom prst="rect">
            <a:avLst/>
          </a:prstGeom>
          <a:noFill/>
          <a:ln w="4191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▶</a:t>
            </a:r>
            <a:r>
              <a:rPr kumimoji="1" lang="ko-KR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지엠비코리아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(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주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)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자동차용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200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W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급 </a:t>
            </a:r>
            <a:endParaRPr kumimoji="1" lang="en-US" altLang="ko-KR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rgbClr val="000000"/>
                </a:solidFill>
              </a:rPr>
              <a:t>   </a:t>
            </a:r>
            <a:r>
              <a:rPr kumimoji="1" lang="ko-KR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전동식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워터펌프 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BLDC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모터 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STATOR, ROTOR </a:t>
            </a:r>
            <a:r>
              <a:rPr lang="en-US" altLang="ko-KR" sz="1400" b="1" dirty="0" smtClean="0">
                <a:solidFill>
                  <a:srgbClr val="000000"/>
                </a:solidFill>
              </a:rPr>
              <a:t>ASS’Y  </a:t>
            </a:r>
          </a:p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 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납품 </a:t>
            </a:r>
            <a:r>
              <a:rPr kumimoji="1" lang="en-US" altLang="ko-KR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endParaRPr kumimoji="1" lang="ko-KR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 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적용모델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: HMC 18</a:t>
            </a:r>
            <a:r>
              <a:rPr kumimoji="1" lang="ko-KR" alt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년형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r>
              <a:rPr kumimoji="1" lang="ko-KR" alt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수소연료전지차</a:t>
            </a:r>
            <a:endParaRPr kumimoji="1" lang="en-US" altLang="ko-KR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36" name="그림 135" descr="cpp ro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8244" y="4460354"/>
            <a:ext cx="1728192" cy="1035266"/>
          </a:xfrm>
          <a:prstGeom prst="rect">
            <a:avLst/>
          </a:prstGeom>
        </p:spPr>
      </p:pic>
      <p:pic>
        <p:nvPicPr>
          <p:cNvPr id="139" name="그림 138" descr="cpp sta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6116" y="4172322"/>
            <a:ext cx="1080120" cy="1665563"/>
          </a:xfrm>
          <a:prstGeom prst="rect">
            <a:avLst/>
          </a:prstGeom>
        </p:spPr>
      </p:pic>
      <p:pic>
        <p:nvPicPr>
          <p:cNvPr id="137" name="그림 136" descr="200wew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6196" y="2228106"/>
            <a:ext cx="1500198" cy="1351111"/>
          </a:xfrm>
          <a:prstGeom prst="rect">
            <a:avLst/>
          </a:prstGeom>
        </p:spPr>
      </p:pic>
      <p:sp>
        <p:nvSpPr>
          <p:cNvPr id="138" name="아래쪽 화살표 137"/>
          <p:cNvSpPr/>
          <p:nvPr/>
        </p:nvSpPr>
        <p:spPr bwMode="auto">
          <a:xfrm>
            <a:off x="2530252" y="3668266"/>
            <a:ext cx="500066" cy="42862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180000" bIns="45720" numCol="1" rtlCol="0" anchor="t" anchorCtr="0" compatLnSpc="1">
            <a:prstTxWarp prst="textNoShape">
              <a:avLst/>
            </a:prstTxWarp>
          </a:bodyPr>
          <a:lstStyle/>
          <a:p>
            <a:pPr marL="290513" marR="0" indent="-290513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99FF"/>
              </a:buClr>
              <a:buSzPct val="200000"/>
              <a:buFont typeface="Wingdings" pitchFamily="2" charset="2"/>
              <a:buChar char="§"/>
              <a:tabLst>
                <a:tab pos="382588" algn="l"/>
              </a:tabLst>
            </a:pPr>
            <a:endParaRPr kumimoji="1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1119188" y="1095375"/>
            <a:ext cx="4000502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ko-KR" dirty="0" smtClean="0">
                <a:solidFill>
                  <a:srgbClr val="3333CC"/>
                </a:solidFill>
              </a:rPr>
              <a:t>6. </a:t>
            </a:r>
            <a:r>
              <a:rPr lang="ko-KR" altLang="en-US" dirty="0" smtClean="0">
                <a:solidFill>
                  <a:srgbClr val="3333CC"/>
                </a:solidFill>
              </a:rPr>
              <a:t>생산 제품</a:t>
            </a:r>
            <a:endParaRPr lang="en-US" altLang="ko-KR" dirty="0" smtClean="0">
              <a:solidFill>
                <a:srgbClr val="3333CC"/>
              </a:solidFill>
            </a:endParaRP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0" y="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457200"/>
            <a:ext cx="9525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9144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9144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13716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9144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0" y="1828800"/>
            <a:ext cx="9525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761972" y="1738300"/>
            <a:ext cx="39469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sz="1800" b="1" dirty="0" smtClean="0">
                <a:solidFill>
                  <a:srgbClr val="000000"/>
                </a:solidFill>
              </a:rPr>
              <a:t>6) </a:t>
            </a:r>
            <a:r>
              <a:rPr lang="ko-KR" altLang="en-US" sz="1800" b="1" dirty="0" err="1" smtClean="0">
                <a:solidFill>
                  <a:srgbClr val="000000"/>
                </a:solidFill>
              </a:rPr>
              <a:t>쌍용</a:t>
            </a:r>
            <a:r>
              <a:rPr lang="ko-KR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1800" b="1" dirty="0" smtClean="0">
                <a:solidFill>
                  <a:srgbClr val="000000"/>
                </a:solidFill>
              </a:rPr>
              <a:t>(20W) EWP STATOR  ASS’Y</a:t>
            </a:r>
            <a:endParaRPr kumimoji="1" lang="en-US" altLang="ko-KR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5119690" y="1809738"/>
          <a:ext cx="3500462" cy="2428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976451"/>
                <a:gridCol w="357190"/>
              </a:tblGrid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전원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12V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출력 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20W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토크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0.02 Nm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err="1" smtClean="0"/>
                        <a:t>회전수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3,700rpm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type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SPM BLDC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sensor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err="1" smtClean="0"/>
                        <a:t>Sensorless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Drive</a:t>
                      </a:r>
                      <a:r>
                        <a:rPr lang="en-US" altLang="ko-KR" sz="1400" b="1" baseline="0" dirty="0" smtClean="0"/>
                        <a:t>r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b="1" dirty="0" smtClean="0"/>
                        <a:t>정 현 파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_x139901608"/>
          <p:cNvSpPr>
            <a:spLocks noChangeArrowheads="1"/>
          </p:cNvSpPr>
          <p:nvPr/>
        </p:nvSpPr>
        <p:spPr bwMode="auto">
          <a:xfrm>
            <a:off x="4333872" y="4524382"/>
            <a:ext cx="4786346" cy="1714512"/>
          </a:xfrm>
          <a:prstGeom prst="rect">
            <a:avLst/>
          </a:prstGeom>
          <a:noFill/>
          <a:ln w="4191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▶</a:t>
            </a:r>
            <a:r>
              <a:rPr kumimoji="1" lang="ko-KR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지엠비코리아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(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주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)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자동차용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20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W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급 </a:t>
            </a:r>
            <a:endParaRPr kumimoji="1" lang="en-US" altLang="ko-KR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rgbClr val="000000"/>
                </a:solidFill>
              </a:rPr>
              <a:t>   </a:t>
            </a:r>
            <a:r>
              <a:rPr kumimoji="1" lang="ko-KR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전동식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워터펌프 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BLDC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모터 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STATOR </a:t>
            </a:r>
            <a:r>
              <a:rPr lang="en-US" altLang="ko-KR" sz="1400" b="1" dirty="0" smtClean="0">
                <a:solidFill>
                  <a:srgbClr val="000000"/>
                </a:solidFill>
              </a:rPr>
              <a:t>ASS’Y  </a:t>
            </a:r>
          </a:p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 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납품 </a:t>
            </a:r>
            <a:r>
              <a:rPr kumimoji="1" lang="en-US" altLang="ko-KR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endParaRPr kumimoji="1" lang="ko-KR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 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적용모델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sz="1400" b="1" dirty="0" err="1" smtClean="0">
                <a:solidFill>
                  <a:srgbClr val="000000"/>
                </a:solidFill>
              </a:rPr>
              <a:t>쌍용</a:t>
            </a:r>
            <a:r>
              <a:rPr lang="ko-KR" altLang="en-US" sz="1400" b="1" dirty="0" smtClean="0">
                <a:solidFill>
                  <a:srgbClr val="000000"/>
                </a:solidFill>
              </a:rPr>
              <a:t> 자동차 </a:t>
            </a:r>
            <a:r>
              <a:rPr lang="ko-KR" altLang="en-US" sz="1400" b="1" dirty="0" err="1" smtClean="0">
                <a:solidFill>
                  <a:srgbClr val="000000"/>
                </a:solidFill>
              </a:rPr>
              <a:t>전차종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</a:p>
        </p:txBody>
      </p:sp>
      <p:pic>
        <p:nvPicPr>
          <p:cNvPr id="25" name="그림 24" descr="C300 STA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0666" y="2452680"/>
            <a:ext cx="1952985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1119188" y="1095375"/>
            <a:ext cx="4000502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ko-KR" dirty="0" smtClean="0">
                <a:solidFill>
                  <a:srgbClr val="3333CC"/>
                </a:solidFill>
              </a:rPr>
              <a:t>6. </a:t>
            </a:r>
            <a:r>
              <a:rPr lang="ko-KR" altLang="en-US" dirty="0" smtClean="0">
                <a:solidFill>
                  <a:srgbClr val="3333CC"/>
                </a:solidFill>
              </a:rPr>
              <a:t>생산 제품</a:t>
            </a:r>
            <a:endParaRPr lang="en-US" altLang="ko-KR" dirty="0" smtClean="0">
              <a:solidFill>
                <a:srgbClr val="3333CC"/>
              </a:solidFill>
            </a:endParaRP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0" y="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457200"/>
            <a:ext cx="9525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9144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9144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13716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9144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0" y="1828800"/>
            <a:ext cx="9525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761972" y="1738300"/>
            <a:ext cx="38347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sz="1800" b="1" dirty="0" smtClean="0">
                <a:solidFill>
                  <a:srgbClr val="000000"/>
                </a:solidFill>
              </a:rPr>
              <a:t>7) HMC EWP STATOR SUB ASS’Y</a:t>
            </a:r>
            <a:endParaRPr kumimoji="1" lang="en-US" altLang="ko-KR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5119690" y="1809738"/>
          <a:ext cx="3500462" cy="2428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976451"/>
                <a:gridCol w="357190"/>
              </a:tblGrid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전원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12V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출력 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50W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토크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0.15 Nm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err="1" smtClean="0"/>
                        <a:t>회전수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4,000rpm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type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IPM BLDC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sensor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err="1" smtClean="0"/>
                        <a:t>Sensorless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Drive</a:t>
                      </a:r>
                      <a:r>
                        <a:rPr lang="en-US" altLang="ko-KR" sz="1400" b="1" baseline="0" dirty="0" smtClean="0"/>
                        <a:t>r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b="1" dirty="0" smtClean="0"/>
                        <a:t>정 현 파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_x139901608"/>
          <p:cNvSpPr>
            <a:spLocks noChangeArrowheads="1"/>
          </p:cNvSpPr>
          <p:nvPr/>
        </p:nvSpPr>
        <p:spPr bwMode="auto">
          <a:xfrm>
            <a:off x="4333872" y="4524382"/>
            <a:ext cx="4786346" cy="1714512"/>
          </a:xfrm>
          <a:prstGeom prst="rect">
            <a:avLst/>
          </a:prstGeom>
          <a:noFill/>
          <a:ln w="4191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▶</a:t>
            </a:r>
            <a:r>
              <a:rPr kumimoji="1" lang="ko-KR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지엠비코리아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(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주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)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자동차용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50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W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급 </a:t>
            </a:r>
            <a:endParaRPr kumimoji="1" lang="en-US" altLang="ko-KR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rgbClr val="000000"/>
                </a:solidFill>
              </a:rPr>
              <a:t>   </a:t>
            </a:r>
            <a:r>
              <a:rPr kumimoji="1" lang="ko-KR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전동식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워터펌프 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BLDC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모터 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STATOR  SUB </a:t>
            </a:r>
            <a:r>
              <a:rPr lang="en-US" altLang="ko-KR" sz="1400" b="1" dirty="0" smtClean="0">
                <a:solidFill>
                  <a:srgbClr val="000000"/>
                </a:solidFill>
              </a:rPr>
              <a:t>ASS’Y  </a:t>
            </a:r>
          </a:p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 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납품 </a:t>
            </a:r>
            <a:r>
              <a:rPr lang="ko-KR" altLang="en-US" sz="1400" b="1" dirty="0" smtClean="0">
                <a:solidFill>
                  <a:srgbClr val="000000"/>
                </a:solidFill>
              </a:rPr>
              <a:t>예정</a:t>
            </a:r>
            <a:r>
              <a:rPr lang="en-US" altLang="ko-KR" sz="1400" b="1" dirty="0" smtClean="0">
                <a:solidFill>
                  <a:srgbClr val="000000"/>
                </a:solidFill>
              </a:rPr>
              <a:t>(’19. 10</a:t>
            </a:r>
            <a:r>
              <a:rPr lang="ko-KR" altLang="en-US" sz="1400" b="1" dirty="0" smtClean="0">
                <a:solidFill>
                  <a:srgbClr val="000000"/>
                </a:solidFill>
              </a:rPr>
              <a:t>월</a:t>
            </a:r>
            <a:r>
              <a:rPr lang="en-US" altLang="ko-KR" sz="1400" b="1" dirty="0" smtClean="0">
                <a:solidFill>
                  <a:srgbClr val="000000"/>
                </a:solidFill>
              </a:rPr>
              <a:t>, </a:t>
            </a:r>
            <a:r>
              <a:rPr lang="ko-KR" altLang="en-US" sz="1400" b="1" dirty="0" smtClean="0">
                <a:solidFill>
                  <a:srgbClr val="000000"/>
                </a:solidFill>
              </a:rPr>
              <a:t>년 </a:t>
            </a:r>
            <a:r>
              <a:rPr lang="en-US" altLang="ko-KR" sz="1400" b="1" dirty="0" smtClean="0">
                <a:solidFill>
                  <a:srgbClr val="000000"/>
                </a:solidFill>
              </a:rPr>
              <a:t>77</a:t>
            </a:r>
            <a:r>
              <a:rPr lang="ko-KR" altLang="en-US" sz="1400" b="1" dirty="0" smtClean="0">
                <a:solidFill>
                  <a:srgbClr val="000000"/>
                </a:solidFill>
              </a:rPr>
              <a:t>만대</a:t>
            </a:r>
            <a:r>
              <a:rPr lang="en-US" altLang="ko-KR" sz="1400" b="1" dirty="0" smtClean="0">
                <a:solidFill>
                  <a:srgbClr val="000000"/>
                </a:solidFill>
              </a:rPr>
              <a:t>)</a:t>
            </a:r>
            <a:r>
              <a:rPr kumimoji="1" lang="en-US" altLang="ko-KR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endParaRPr kumimoji="1" lang="ko-KR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 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적용모델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:  HMC </a:t>
            </a:r>
            <a:r>
              <a:rPr lang="ko-KR" altLang="en-US" sz="1400" b="1" dirty="0" err="1" smtClean="0">
                <a:solidFill>
                  <a:srgbClr val="000000"/>
                </a:solidFill>
              </a:rPr>
              <a:t>친환경차</a:t>
            </a:r>
            <a:r>
              <a:rPr lang="ko-KR" altLang="en-US" sz="1400" b="1" dirty="0" smtClean="0">
                <a:solidFill>
                  <a:srgbClr val="000000"/>
                </a:solidFill>
              </a:rPr>
              <a:t> 전모델</a:t>
            </a:r>
            <a:r>
              <a:rPr lang="en-US" altLang="ko-KR" sz="1400" b="1" dirty="0">
                <a:solidFill>
                  <a:srgbClr val="000000"/>
                </a:solidFill>
              </a:rPr>
              <a:t> </a:t>
            </a:r>
            <a:r>
              <a:rPr lang="en-US" altLang="ko-KR" sz="1400" b="1" dirty="0" smtClean="0">
                <a:solidFill>
                  <a:srgbClr val="000000"/>
                </a:solidFill>
              </a:rPr>
              <a:t>(NIRO</a:t>
            </a:r>
            <a:r>
              <a:rPr lang="ko-KR" altLang="en-US" sz="1400" b="1" dirty="0" smtClean="0">
                <a:solidFill>
                  <a:srgbClr val="000000"/>
                </a:solidFill>
              </a:rPr>
              <a:t>외</a:t>
            </a:r>
            <a:r>
              <a:rPr lang="en-US" altLang="ko-KR" sz="1400" b="1" dirty="0" smtClean="0">
                <a:solidFill>
                  <a:srgbClr val="000000"/>
                </a:solidFill>
              </a:rPr>
              <a:t>)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 </a:t>
            </a:r>
            <a:endParaRPr kumimoji="1" lang="en-US" altLang="ko-KR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6" name="그림 25" descr="nissan stator sub ass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70" y="4238630"/>
            <a:ext cx="1143008" cy="922199"/>
          </a:xfrm>
          <a:prstGeom prst="rect">
            <a:avLst/>
          </a:prstGeom>
        </p:spPr>
      </p:pic>
      <p:pic>
        <p:nvPicPr>
          <p:cNvPr id="24" name="그림 23" descr="nissan ew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56" y="2095490"/>
            <a:ext cx="1357322" cy="1465908"/>
          </a:xfrm>
          <a:prstGeom prst="rect">
            <a:avLst/>
          </a:prstGeom>
        </p:spPr>
      </p:pic>
      <p:sp>
        <p:nvSpPr>
          <p:cNvPr id="25" name="아래쪽 화살표 24"/>
          <p:cNvSpPr/>
          <p:nvPr/>
        </p:nvSpPr>
        <p:spPr bwMode="auto">
          <a:xfrm>
            <a:off x="2530252" y="3668266"/>
            <a:ext cx="500066" cy="42862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180000" bIns="45720" numCol="1" rtlCol="0" anchor="t" anchorCtr="0" compatLnSpc="1">
            <a:prstTxWarp prst="textNoShape">
              <a:avLst/>
            </a:prstTxWarp>
          </a:bodyPr>
          <a:lstStyle/>
          <a:p>
            <a:pPr marL="290513" marR="0" indent="-290513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99FF"/>
              </a:buClr>
              <a:buSzPct val="200000"/>
              <a:buFont typeface="Wingdings" pitchFamily="2" charset="2"/>
              <a:buChar char="§"/>
              <a:tabLst>
                <a:tab pos="382588" algn="l"/>
              </a:tabLst>
            </a:pPr>
            <a:endParaRPr kumimoji="1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1119188" y="1095375"/>
            <a:ext cx="4000502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ko-KR" dirty="0" smtClean="0">
                <a:solidFill>
                  <a:srgbClr val="3333CC"/>
                </a:solidFill>
              </a:rPr>
              <a:t>6. </a:t>
            </a:r>
            <a:r>
              <a:rPr lang="ko-KR" altLang="en-US" dirty="0" smtClean="0">
                <a:solidFill>
                  <a:srgbClr val="3333CC"/>
                </a:solidFill>
              </a:rPr>
              <a:t>생산 제품</a:t>
            </a:r>
            <a:endParaRPr lang="en-US" altLang="ko-KR" dirty="0" smtClean="0">
              <a:solidFill>
                <a:srgbClr val="3333CC"/>
              </a:solidFill>
            </a:endParaRP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0" y="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457200"/>
            <a:ext cx="9525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9144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9144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13716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9144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0" y="1828800"/>
            <a:ext cx="9525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761972" y="1738300"/>
            <a:ext cx="40559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sz="1800" b="1" dirty="0" smtClean="0">
                <a:solidFill>
                  <a:srgbClr val="000000"/>
                </a:solidFill>
              </a:rPr>
              <a:t>8) NISSAN EWP STATOR SUB ASS’Y</a:t>
            </a:r>
            <a:endParaRPr kumimoji="1" lang="en-US" altLang="ko-KR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5119690" y="1809738"/>
          <a:ext cx="3500462" cy="2428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976451"/>
                <a:gridCol w="357190"/>
              </a:tblGrid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전원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12V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출력 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150W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토크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0.12 Nm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err="1" smtClean="0"/>
                        <a:t>회전수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5,700rpm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type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IPM BLDC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sensor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err="1" smtClean="0"/>
                        <a:t>Sensorless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Drive</a:t>
                      </a:r>
                      <a:r>
                        <a:rPr lang="en-US" altLang="ko-KR" sz="1400" b="1" baseline="0" dirty="0" smtClean="0"/>
                        <a:t>r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b="1" dirty="0" smtClean="0"/>
                        <a:t>정 현 파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_x139901608"/>
          <p:cNvSpPr>
            <a:spLocks noChangeArrowheads="1"/>
          </p:cNvSpPr>
          <p:nvPr/>
        </p:nvSpPr>
        <p:spPr bwMode="auto">
          <a:xfrm>
            <a:off x="4333872" y="4524382"/>
            <a:ext cx="4786346" cy="1714512"/>
          </a:xfrm>
          <a:prstGeom prst="rect">
            <a:avLst/>
          </a:prstGeom>
          <a:noFill/>
          <a:ln w="4191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▶</a:t>
            </a:r>
            <a:r>
              <a:rPr kumimoji="1" lang="ko-KR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지엠비코리아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(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주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)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자동차용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150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W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급 </a:t>
            </a:r>
            <a:endParaRPr kumimoji="1" lang="en-US" altLang="ko-KR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rgbClr val="000000"/>
                </a:solidFill>
              </a:rPr>
              <a:t>   </a:t>
            </a:r>
            <a:r>
              <a:rPr kumimoji="1" lang="ko-KR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전동식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워터펌프 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BLDC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모터 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STATOR  SUB </a:t>
            </a:r>
            <a:r>
              <a:rPr lang="en-US" altLang="ko-KR" sz="1400" b="1" dirty="0" smtClean="0">
                <a:solidFill>
                  <a:srgbClr val="000000"/>
                </a:solidFill>
              </a:rPr>
              <a:t>ASS’Y  </a:t>
            </a:r>
          </a:p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 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납품 </a:t>
            </a:r>
            <a:r>
              <a:rPr lang="ko-KR" altLang="en-US" sz="1400" b="1" dirty="0" smtClean="0">
                <a:solidFill>
                  <a:srgbClr val="000000"/>
                </a:solidFill>
              </a:rPr>
              <a:t>예정</a:t>
            </a:r>
            <a:r>
              <a:rPr lang="en-US" altLang="ko-KR" sz="1400" b="1" dirty="0" smtClean="0">
                <a:solidFill>
                  <a:srgbClr val="000000"/>
                </a:solidFill>
              </a:rPr>
              <a:t>(’20. 10</a:t>
            </a:r>
            <a:r>
              <a:rPr lang="ko-KR" altLang="en-US" sz="1400" b="1" dirty="0" smtClean="0">
                <a:solidFill>
                  <a:srgbClr val="000000"/>
                </a:solidFill>
              </a:rPr>
              <a:t>월</a:t>
            </a:r>
            <a:r>
              <a:rPr lang="en-US" altLang="ko-KR" sz="1400" b="1" dirty="0" smtClean="0">
                <a:solidFill>
                  <a:srgbClr val="000000"/>
                </a:solidFill>
              </a:rPr>
              <a:t>, </a:t>
            </a:r>
            <a:r>
              <a:rPr lang="ko-KR" altLang="en-US" sz="1400" b="1" dirty="0" smtClean="0">
                <a:solidFill>
                  <a:srgbClr val="000000"/>
                </a:solidFill>
              </a:rPr>
              <a:t>년 </a:t>
            </a:r>
            <a:r>
              <a:rPr lang="en-US" altLang="ko-KR" sz="1400" b="1" dirty="0" smtClean="0">
                <a:solidFill>
                  <a:srgbClr val="000000"/>
                </a:solidFill>
              </a:rPr>
              <a:t>68</a:t>
            </a:r>
            <a:r>
              <a:rPr lang="ko-KR" altLang="en-US" sz="1400" b="1" dirty="0" smtClean="0">
                <a:solidFill>
                  <a:srgbClr val="000000"/>
                </a:solidFill>
              </a:rPr>
              <a:t>만대</a:t>
            </a:r>
            <a:r>
              <a:rPr lang="en-US" altLang="ko-KR" sz="1400" b="1" dirty="0" smtClean="0">
                <a:solidFill>
                  <a:srgbClr val="000000"/>
                </a:solidFill>
              </a:rPr>
              <a:t>)</a:t>
            </a:r>
            <a:r>
              <a:rPr kumimoji="1" lang="en-US" altLang="ko-KR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endParaRPr kumimoji="1" lang="ko-KR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 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적용모델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:  NISSAN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(PZ1A)</a:t>
            </a:r>
            <a:r>
              <a:rPr kumimoji="1" lang="en-US" altLang="ko-KR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r>
              <a:rPr kumimoji="1" lang="ko-KR" altLang="en-US" sz="14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친환경차</a:t>
            </a:r>
            <a:r>
              <a:rPr kumimoji="1" lang="ko-KR" altLang="en-US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전모델 </a:t>
            </a:r>
            <a:r>
              <a:rPr kumimoji="1" lang="en-US" altLang="ko-KR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1400" b="1" dirty="0" smtClean="0">
                <a:solidFill>
                  <a:srgbClr val="000000"/>
                </a:solidFill>
              </a:rPr>
              <a:t>LEAF</a:t>
            </a:r>
            <a:r>
              <a:rPr lang="ko-KR" altLang="en-US" sz="1400" b="1" dirty="0" smtClean="0">
                <a:solidFill>
                  <a:srgbClr val="000000"/>
                </a:solidFill>
              </a:rPr>
              <a:t>외</a:t>
            </a:r>
            <a:r>
              <a:rPr lang="en-US" altLang="ko-KR" sz="1400" b="1" dirty="0" smtClean="0">
                <a:solidFill>
                  <a:srgbClr val="000000"/>
                </a:solidFill>
              </a:rPr>
              <a:t>)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 </a:t>
            </a:r>
            <a:endParaRPr kumimoji="1" lang="en-US" altLang="ko-KR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5" name="그림 24" descr="nissan stator sub ass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70" y="4238630"/>
            <a:ext cx="1143008" cy="922199"/>
          </a:xfrm>
          <a:prstGeom prst="rect">
            <a:avLst/>
          </a:prstGeom>
        </p:spPr>
      </p:pic>
      <p:pic>
        <p:nvPicPr>
          <p:cNvPr id="26" name="그림 25" descr="nissan ew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56" y="2095490"/>
            <a:ext cx="1357322" cy="1465908"/>
          </a:xfrm>
          <a:prstGeom prst="rect">
            <a:avLst/>
          </a:prstGeom>
        </p:spPr>
      </p:pic>
      <p:sp>
        <p:nvSpPr>
          <p:cNvPr id="27" name="아래쪽 화살표 26"/>
          <p:cNvSpPr/>
          <p:nvPr/>
        </p:nvSpPr>
        <p:spPr bwMode="auto">
          <a:xfrm>
            <a:off x="2530252" y="3668266"/>
            <a:ext cx="500066" cy="42862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180000" bIns="45720" numCol="1" rtlCol="0" anchor="t" anchorCtr="0" compatLnSpc="1">
            <a:prstTxWarp prst="textNoShape">
              <a:avLst/>
            </a:prstTxWarp>
          </a:bodyPr>
          <a:lstStyle/>
          <a:p>
            <a:pPr marL="290513" marR="0" indent="-290513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99FF"/>
              </a:buClr>
              <a:buSzPct val="200000"/>
              <a:buFont typeface="Wingdings" pitchFamily="2" charset="2"/>
              <a:buChar char="§"/>
              <a:tabLst>
                <a:tab pos="382588" algn="l"/>
              </a:tabLst>
            </a:pPr>
            <a:endParaRPr kumimoji="1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1119162" y="523854"/>
            <a:ext cx="4143378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ko-KR" dirty="0" smtClean="0">
                <a:solidFill>
                  <a:srgbClr val="3333CC"/>
                </a:solidFill>
              </a:rPr>
              <a:t>7. </a:t>
            </a:r>
            <a:r>
              <a:rPr lang="ko-KR" altLang="en-US" dirty="0" smtClean="0">
                <a:solidFill>
                  <a:srgbClr val="3333CC"/>
                </a:solidFill>
              </a:rPr>
              <a:t>생산설비 </a:t>
            </a:r>
            <a:endParaRPr lang="en-US" altLang="ko-KR" dirty="0" smtClean="0">
              <a:solidFill>
                <a:srgbClr val="3333CC"/>
              </a:solidFill>
            </a:endParaRP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0" y="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457200"/>
            <a:ext cx="9525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9144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9144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13716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881044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0" y="1828800"/>
            <a:ext cx="9525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0" y="1159371"/>
            <a:ext cx="8280920" cy="465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9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1119162" y="523854"/>
            <a:ext cx="4143378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ko-KR" dirty="0" smtClean="0">
                <a:solidFill>
                  <a:srgbClr val="3333CC"/>
                </a:solidFill>
              </a:rPr>
              <a:t>7. </a:t>
            </a:r>
            <a:r>
              <a:rPr lang="ko-KR" altLang="en-US" dirty="0" smtClean="0">
                <a:solidFill>
                  <a:srgbClr val="3333CC"/>
                </a:solidFill>
              </a:rPr>
              <a:t>생산설비 </a:t>
            </a:r>
            <a:endParaRPr lang="en-US" altLang="ko-KR" dirty="0" smtClean="0">
              <a:solidFill>
                <a:srgbClr val="3333CC"/>
              </a:solidFill>
            </a:endParaRP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0" y="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457200"/>
            <a:ext cx="9525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9144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9144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13716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881044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0" y="1828800"/>
            <a:ext cx="9525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46" y="1075711"/>
            <a:ext cx="8434908" cy="49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4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833410" y="457200"/>
            <a:ext cx="4143378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ko-KR" dirty="0" smtClean="0">
                <a:solidFill>
                  <a:srgbClr val="3333CC"/>
                </a:solidFill>
              </a:rPr>
              <a:t>7. </a:t>
            </a:r>
            <a:r>
              <a:rPr lang="ko-KR" altLang="en-US" dirty="0" smtClean="0">
                <a:solidFill>
                  <a:srgbClr val="3333CC"/>
                </a:solidFill>
              </a:rPr>
              <a:t>생산설비 </a:t>
            </a:r>
            <a:endParaRPr lang="en-US" altLang="ko-KR" dirty="0" smtClean="0">
              <a:solidFill>
                <a:srgbClr val="3333CC"/>
              </a:solidFill>
            </a:endParaRP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0" y="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457200"/>
            <a:ext cx="9525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9144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9144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13716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881044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0" y="1828800"/>
            <a:ext cx="9525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7041" name="Picture 1" descr="D:\0_회사소개서용 사진_170920\KakaoTalk_20170920_143340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2580" y="3740274"/>
            <a:ext cx="1224136" cy="2663156"/>
          </a:xfrm>
          <a:prstGeom prst="rect">
            <a:avLst/>
          </a:prstGeom>
          <a:noFill/>
        </p:spPr>
      </p:pic>
      <p:pic>
        <p:nvPicPr>
          <p:cNvPr id="87042" name="Picture 2" descr="D:\0_회사소개서용 사진_170920\KakaoTalk_20170920_143337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80" y="1095358"/>
            <a:ext cx="1214446" cy="2500900"/>
          </a:xfrm>
          <a:prstGeom prst="rect">
            <a:avLst/>
          </a:prstGeom>
          <a:noFill/>
        </p:spPr>
      </p:pic>
      <p:pic>
        <p:nvPicPr>
          <p:cNvPr id="87044" name="Picture 4" descr="D:\0_회사소개서용 사진_170920\KakaoTalk_20170920_143338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48" y="3881440"/>
            <a:ext cx="1428760" cy="2540018"/>
          </a:xfrm>
          <a:prstGeom prst="rect">
            <a:avLst/>
          </a:prstGeom>
          <a:noFill/>
        </p:spPr>
      </p:pic>
      <p:pic>
        <p:nvPicPr>
          <p:cNvPr id="87045" name="Picture 5" descr="D:\0_회사소개서용 사진_170920\KakaoTalk_20170920_1433387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" y="1095358"/>
            <a:ext cx="1500198" cy="2667019"/>
          </a:xfrm>
          <a:prstGeom prst="rect">
            <a:avLst/>
          </a:prstGeom>
          <a:noFill/>
        </p:spPr>
      </p:pic>
      <p:pic>
        <p:nvPicPr>
          <p:cNvPr id="87046" name="Picture 6" descr="D:\0_회사소개서용 사진_170920\KakaoTalk_20170920_1433390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4202" y="3738564"/>
            <a:ext cx="1428760" cy="2666005"/>
          </a:xfrm>
          <a:prstGeom prst="rect">
            <a:avLst/>
          </a:prstGeom>
          <a:noFill/>
        </p:spPr>
      </p:pic>
      <p:pic>
        <p:nvPicPr>
          <p:cNvPr id="87047" name="Picture 7" descr="D:\0_회사소개서용 사진_170920\KakaoTalk_20170920_1433403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4202" y="1095358"/>
            <a:ext cx="1428760" cy="2540017"/>
          </a:xfrm>
          <a:prstGeom prst="rect">
            <a:avLst/>
          </a:prstGeom>
          <a:noFill/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244" y="1103620"/>
            <a:ext cx="2880320" cy="5317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8244" y="1114391"/>
            <a:ext cx="648072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rgbClr val="002060"/>
                </a:solidFill>
              </a:rPr>
              <a:t>퓨징</a:t>
            </a:r>
            <a:r>
              <a:rPr lang="ko-KR" altLang="en-US" b="1" dirty="0" err="1">
                <a:solidFill>
                  <a:srgbClr val="002060"/>
                </a:solidFill>
              </a:rPr>
              <a:t>기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3410" y="1103620"/>
            <a:ext cx="976762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rgbClr val="002060"/>
                </a:solidFill>
              </a:rPr>
              <a:t>자석조립</a:t>
            </a:r>
            <a:r>
              <a:rPr lang="ko-KR" altLang="en-US" b="1" dirty="0" err="1">
                <a:solidFill>
                  <a:srgbClr val="002060"/>
                </a:solidFill>
              </a:rPr>
              <a:t>기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4848" y="3900876"/>
            <a:ext cx="976762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002060"/>
                </a:solidFill>
              </a:rPr>
              <a:t>외경측</a:t>
            </a:r>
            <a:r>
              <a:rPr lang="ko-KR" altLang="en-US" b="1" dirty="0">
                <a:solidFill>
                  <a:srgbClr val="002060"/>
                </a:solidFill>
              </a:rPr>
              <a:t>정</a:t>
            </a:r>
            <a:r>
              <a:rPr lang="ko-KR" altLang="en-US" b="1" dirty="0" smtClean="0">
                <a:solidFill>
                  <a:srgbClr val="002060"/>
                </a:solidFill>
              </a:rPr>
              <a:t>기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82580" y="1109644"/>
            <a:ext cx="72008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002060"/>
                </a:solidFill>
              </a:rPr>
              <a:t>검사기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34202" y="1109643"/>
            <a:ext cx="95263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2060"/>
                </a:solidFill>
              </a:rPr>
              <a:t>B/W</a:t>
            </a:r>
            <a:r>
              <a:rPr lang="ko-KR" altLang="en-US" b="1" dirty="0" err="1" smtClean="0">
                <a:solidFill>
                  <a:srgbClr val="002060"/>
                </a:solidFill>
              </a:rPr>
              <a:t>조립기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34202" y="3762377"/>
            <a:ext cx="95263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rgbClr val="002060"/>
                </a:solidFill>
              </a:rPr>
              <a:t>자석코팅기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76880" y="3762377"/>
            <a:ext cx="95263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rgbClr val="002060"/>
                </a:solidFill>
              </a:rPr>
              <a:t>축조립기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946076" y="1219994"/>
            <a:ext cx="7429552" cy="3456384"/>
          </a:xfrm>
          <a:prstGeom prst="roundRect">
            <a:avLst>
              <a:gd name="adj" fmla="val 2991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t"/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altLang="ko-KR" sz="1300" b="1" dirty="0" smtClean="0">
                <a:solidFill>
                  <a:srgbClr val="000000"/>
                </a:solidFill>
              </a:rPr>
              <a:t> </a:t>
            </a:r>
            <a:r>
              <a:rPr lang="en-US" altLang="ko-KR" sz="1600" b="1" dirty="0" smtClean="0">
                <a:solidFill>
                  <a:srgbClr val="000000"/>
                </a:solidFill>
              </a:rPr>
              <a:t> - KIA TAM-EV (RAY EV) EWP BLDC MOTOR</a:t>
            </a:r>
            <a:r>
              <a:rPr lang="ko-KR" altLang="en-US" sz="16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1600" b="1" dirty="0" smtClean="0">
                <a:solidFill>
                  <a:srgbClr val="000000"/>
                </a:solidFill>
              </a:rPr>
              <a:t>ASS’Y : GMBKOREA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1600" b="1" dirty="0" smtClean="0">
                <a:solidFill>
                  <a:srgbClr val="000000"/>
                </a:solidFill>
              </a:rPr>
              <a:t>           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1600" b="1" dirty="0" smtClean="0">
                <a:solidFill>
                  <a:srgbClr val="000000"/>
                </a:solidFill>
              </a:rPr>
              <a:t>  - CRYSLER(DODGE) EWP BLDC ROTOR ASS’Y : GMBKOREA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1600" b="1" dirty="0" smtClean="0">
                <a:solidFill>
                  <a:srgbClr val="000000"/>
                </a:solidFill>
              </a:rPr>
              <a:t>           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1600" b="1" dirty="0" smtClean="0">
                <a:solidFill>
                  <a:srgbClr val="000000"/>
                </a:solidFill>
              </a:rPr>
              <a:t>  - </a:t>
            </a:r>
            <a:r>
              <a:rPr lang="en-US" altLang="ko-KR" sz="1600" b="1" dirty="0" smtClean="0"/>
              <a:t>HONDA FE </a:t>
            </a:r>
            <a:r>
              <a:rPr lang="en-US" altLang="ko-KR" sz="1600" b="1" dirty="0" smtClean="0">
                <a:solidFill>
                  <a:srgbClr val="000000"/>
                </a:solidFill>
              </a:rPr>
              <a:t>EWP BLDC ROTOR ASS’Y : GMBKOREA</a:t>
            </a:r>
          </a:p>
          <a:p>
            <a:pPr marL="457200" indent="-457200">
              <a:spcBef>
                <a:spcPct val="20000"/>
              </a:spcBef>
              <a:defRPr/>
            </a:pPr>
            <a:endParaRPr lang="en-US" altLang="ko-KR" sz="1600" b="1" dirty="0" smtClean="0">
              <a:solidFill>
                <a:srgbClr val="000000"/>
              </a:solidFill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1600" b="1" dirty="0" smtClean="0">
                <a:solidFill>
                  <a:srgbClr val="000000"/>
                </a:solidFill>
              </a:rPr>
              <a:t>  - HMC FE CPP EWP BLDC MOTOR ASS’Y : GMBKOREA</a:t>
            </a:r>
          </a:p>
          <a:p>
            <a:pPr marL="457200" indent="-457200">
              <a:spcBef>
                <a:spcPct val="20000"/>
              </a:spcBef>
              <a:defRPr/>
            </a:pPr>
            <a:endParaRPr lang="en-US" altLang="ko-KR" sz="1600" b="1" dirty="0" smtClean="0">
              <a:solidFill>
                <a:srgbClr val="000000"/>
              </a:solidFill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1600" b="1" dirty="0" smtClean="0">
                <a:solidFill>
                  <a:srgbClr val="000000"/>
                </a:solidFill>
              </a:rPr>
              <a:t>  - HMC FE CSP EWP BLDC MOTOR ASS’Y : GMBKOREA</a:t>
            </a:r>
          </a:p>
          <a:p>
            <a:pPr marL="457200" indent="-457200">
              <a:spcBef>
                <a:spcPct val="20000"/>
              </a:spcBef>
              <a:defRPr/>
            </a:pPr>
            <a:endParaRPr lang="en-US" altLang="ko-KR" sz="1600" b="1" dirty="0" smtClean="0">
              <a:solidFill>
                <a:srgbClr val="000000"/>
              </a:solidFill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1600" b="1" dirty="0" smtClean="0">
                <a:solidFill>
                  <a:srgbClr val="000000"/>
                </a:solidFill>
              </a:rPr>
              <a:t>  - SMYC EWP BLDC STATOR ASS’Y : GMBKOREA</a:t>
            </a:r>
          </a:p>
          <a:p>
            <a:pPr marL="457200" indent="-457200">
              <a:spcBef>
                <a:spcPct val="20000"/>
              </a:spcBef>
              <a:defRPr/>
            </a:pPr>
            <a:endParaRPr lang="en-US" altLang="ko-KR" sz="1600" b="1" dirty="0" smtClean="0">
              <a:solidFill>
                <a:srgbClr val="000000"/>
              </a:solidFill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altLang="ko-KR" sz="1600" b="1" dirty="0" smtClean="0">
              <a:solidFill>
                <a:srgbClr val="000000"/>
              </a:solidFill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altLang="ko-KR" sz="1600" b="1" dirty="0" smtClean="0">
              <a:solidFill>
                <a:srgbClr val="000000"/>
              </a:solidFill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altLang="ko-KR" sz="1600" b="1" dirty="0" smtClean="0">
              <a:solidFill>
                <a:srgbClr val="000000"/>
              </a:solidFill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altLang="ko-KR" sz="1600" b="1" dirty="0" smtClean="0">
              <a:solidFill>
                <a:srgbClr val="000000"/>
              </a:solidFill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1600" b="1" dirty="0" smtClean="0">
                <a:solidFill>
                  <a:srgbClr val="000000"/>
                </a:solidFill>
              </a:rPr>
              <a:t>  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1600" b="1" dirty="0" smtClean="0">
                <a:solidFill>
                  <a:srgbClr val="0000FF"/>
                </a:solidFill>
              </a:rPr>
              <a:t>       </a:t>
            </a:r>
            <a:r>
              <a:rPr lang="en-US" altLang="ko-KR" sz="1600" b="1" dirty="0" smtClean="0">
                <a:solidFill>
                  <a:srgbClr val="000000"/>
                </a:solidFill>
              </a:rPr>
              <a:t>        </a:t>
            </a:r>
          </a:p>
          <a:p>
            <a:pPr marL="457200" indent="-457200">
              <a:spcBef>
                <a:spcPct val="20000"/>
              </a:spcBef>
              <a:defRPr/>
            </a:pPr>
            <a:endParaRPr lang="en-US" altLang="ko-KR" sz="1600" b="1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19162" y="595292"/>
            <a:ext cx="385762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4" tIns="45718" rIns="91434" bIns="45718" anchor="ctr"/>
          <a:lstStyle/>
          <a:p>
            <a:pPr defTabSz="947738">
              <a:defRPr/>
            </a:pPr>
            <a:r>
              <a:rPr lang="en-US" altLang="ko-K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8. </a:t>
            </a:r>
            <a:r>
              <a:rPr lang="ko-KR" alt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납품 실적</a:t>
            </a:r>
            <a:endParaRPr lang="ko-KR" alt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>
          <a:xfrm>
            <a:off x="3476616" y="1095358"/>
            <a:ext cx="2357454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ko-KR" altLang="en-US" sz="3200" dirty="0" smtClean="0">
                <a:solidFill>
                  <a:schemeClr val="accent2"/>
                </a:solidFill>
              </a:rPr>
              <a:t>  목       차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682380" y="1868066"/>
            <a:ext cx="285752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marL="355600" marR="0" lvl="0" indent="-355600" algn="l" defTabSz="947738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FF99CC"/>
              </a:buClr>
              <a:buSzTx/>
              <a:buAutoNum type="arabicPeriod"/>
              <a:tabLst/>
              <a:defRPr/>
            </a:pPr>
            <a:r>
              <a:rPr kumimoji="1" lang="ko-K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회</a:t>
            </a:r>
            <a:r>
              <a:rPr lang="ko-KR" altLang="en-US" sz="2400" b="1" kern="0" dirty="0" smtClean="0">
                <a:latin typeface="+mn-lt"/>
                <a:ea typeface="+mn-ea"/>
              </a:rPr>
              <a:t>사 개요</a:t>
            </a:r>
            <a:endParaRPr lang="en-US" altLang="ko-KR" sz="2400" b="1" kern="0" dirty="0" smtClean="0">
              <a:latin typeface="+mn-lt"/>
              <a:ea typeface="+mn-ea"/>
            </a:endParaRPr>
          </a:p>
          <a:p>
            <a:pPr marL="355600" marR="0" lvl="0" indent="-355600" algn="l" defTabSz="947738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FF99CC"/>
              </a:buClr>
              <a:buSzTx/>
              <a:buFontTx/>
              <a:buAutoNum type="arabicPeriod" startAt="2"/>
              <a:tabLst/>
              <a:defRPr/>
            </a:pPr>
            <a:r>
              <a:rPr kumimoji="1" lang="ko-K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경영 이념</a:t>
            </a:r>
            <a:endParaRPr kumimoji="1" lang="en-US" altLang="ko-K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marR="0" lvl="0" indent="-355600" algn="l" defTabSz="947738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FF99CC"/>
              </a:buClr>
              <a:buSzTx/>
              <a:buFontTx/>
              <a:buAutoNum type="arabicPeriod" startAt="2"/>
              <a:tabLst/>
              <a:defRPr/>
            </a:pPr>
            <a:r>
              <a:rPr kumimoji="1" lang="ko-K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매출 현황</a:t>
            </a:r>
            <a:endParaRPr kumimoji="1" lang="en-US" altLang="ko-K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marR="0" lvl="0" indent="-355600" algn="l" defTabSz="947738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FF99CC"/>
              </a:buClr>
              <a:buSzTx/>
              <a:buFontTx/>
              <a:buAutoNum type="arabicPeriod" startAt="2"/>
              <a:tabLst/>
              <a:defRPr/>
            </a:pPr>
            <a:r>
              <a:rPr kumimoji="1" lang="ko-K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조직도</a:t>
            </a:r>
            <a:endParaRPr kumimoji="1" lang="en-US" altLang="ko-K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marR="0" lvl="0" indent="-355600" algn="l" defTabSz="947738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FF99CC"/>
              </a:buClr>
              <a:buSzTx/>
              <a:buFontTx/>
              <a:buAutoNum type="arabicPeriod" startAt="2"/>
              <a:tabLst/>
              <a:defRPr/>
            </a:pPr>
            <a:r>
              <a:rPr lang="ko-KR" altLang="en-US" sz="2400" b="1" kern="0" dirty="0" smtClean="0">
                <a:latin typeface="+mn-lt"/>
                <a:ea typeface="+mn-ea"/>
              </a:rPr>
              <a:t>보유기술 현황</a:t>
            </a:r>
            <a:r>
              <a:rPr lang="en-US" altLang="ko-KR" sz="2400" b="1" kern="0" dirty="0" smtClean="0">
                <a:latin typeface="+mn-lt"/>
                <a:ea typeface="+mn-ea"/>
              </a:rPr>
              <a:t> </a:t>
            </a:r>
            <a:endParaRPr kumimoji="1" lang="en-US" altLang="ko-K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marR="0" lvl="0" indent="-355600" algn="l" defTabSz="947738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FF99CC"/>
              </a:buClr>
              <a:buSzTx/>
              <a:buFontTx/>
              <a:buAutoNum type="arabicPeriod" startAt="2"/>
              <a:tabLst/>
              <a:defRPr/>
            </a:pPr>
            <a:r>
              <a:rPr lang="ko-KR" altLang="en-US" sz="2400" b="1" kern="0" dirty="0" smtClean="0">
                <a:latin typeface="+mn-lt"/>
                <a:ea typeface="+mn-ea"/>
              </a:rPr>
              <a:t>생산 </a:t>
            </a:r>
            <a:r>
              <a:rPr kumimoji="1" lang="ko-K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제품 </a:t>
            </a:r>
            <a:endParaRPr kumimoji="1" lang="en-US" altLang="ko-K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marR="0" lvl="0" indent="-355600" algn="l" defTabSz="947738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FF99CC"/>
              </a:buClr>
              <a:buSzTx/>
              <a:buFontTx/>
              <a:buAutoNum type="arabicPeriod" startAt="2"/>
              <a:tabLst/>
              <a:defRPr/>
            </a:pPr>
            <a:r>
              <a:rPr lang="ko-KR" altLang="en-US" sz="2400" b="1" kern="0" dirty="0" smtClean="0">
                <a:latin typeface="+mn-lt"/>
                <a:ea typeface="+mn-ea"/>
              </a:rPr>
              <a:t>생산 라인</a:t>
            </a:r>
            <a:endParaRPr lang="en-US" altLang="ko-KR" sz="2400" b="1" kern="0" dirty="0" smtClean="0">
              <a:latin typeface="+mn-lt"/>
              <a:ea typeface="+mn-ea"/>
            </a:endParaRPr>
          </a:p>
          <a:p>
            <a:pPr marL="355600" marR="0" lvl="0" indent="-355600" algn="l" defTabSz="947738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FF99CC"/>
              </a:buClr>
              <a:buSzTx/>
              <a:buFontTx/>
              <a:buAutoNum type="arabicPeriod" startAt="2"/>
              <a:tabLst/>
              <a:defRPr/>
            </a:pPr>
            <a:r>
              <a:rPr lang="ko-KR" altLang="en-US" sz="2400" b="1" kern="0" dirty="0" smtClean="0">
                <a:latin typeface="+mn-lt"/>
                <a:ea typeface="+mn-ea"/>
              </a:rPr>
              <a:t>납품 실적</a:t>
            </a:r>
            <a:endParaRPr lang="en-US" altLang="ko-KR" sz="2400" b="1" kern="0" dirty="0" smtClean="0">
              <a:latin typeface="+mn-lt"/>
              <a:ea typeface="+mn-ea"/>
            </a:endParaRPr>
          </a:p>
          <a:p>
            <a:pPr marL="355600" marR="0" lvl="0" indent="-355600" algn="l" defTabSz="947738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FF99CC"/>
              </a:buClr>
              <a:buSzTx/>
              <a:buFontTx/>
              <a:buAutoNum type="arabicPeriod" startAt="2"/>
              <a:tabLst/>
              <a:defRPr/>
            </a:pPr>
            <a:r>
              <a:rPr kumimoji="1" lang="ko-K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개발 현황</a:t>
            </a:r>
            <a:endParaRPr kumimoji="1" lang="en-US" altLang="ko-K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marR="0" lvl="0" indent="-355600" algn="l" defTabSz="947738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FF99CC"/>
              </a:buClr>
              <a:buSzTx/>
              <a:buFontTx/>
              <a:buAutoNum type="arabicPeriod" startAt="2"/>
              <a:tabLst/>
              <a:defRPr/>
            </a:pPr>
            <a:r>
              <a:rPr lang="ko-KR" altLang="en-US" sz="2400" b="1" kern="0" dirty="0" smtClean="0">
                <a:latin typeface="+mn-lt"/>
                <a:ea typeface="+mn-ea"/>
              </a:rPr>
              <a:t>인증 관리</a:t>
            </a:r>
            <a:endParaRPr kumimoji="1" lang="ko-KR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018084" y="1364010"/>
          <a:ext cx="8001057" cy="48386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23434"/>
                <a:gridCol w="3657299"/>
                <a:gridCol w="1577037"/>
                <a:gridCol w="1121644"/>
                <a:gridCol w="1121643"/>
              </a:tblGrid>
              <a:tr h="415677"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rgbClr val="0000FF"/>
                          </a:solidFill>
                          <a:latin typeface="+mn-lt"/>
                          <a:ea typeface="바탕체" pitchFamily="17" charset="-127"/>
                        </a:rPr>
                        <a:t>과  제  명 </a:t>
                      </a:r>
                      <a:endParaRPr lang="ko-KR" altLang="en-US" sz="1200" b="1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rgbClr val="0000FF"/>
                          </a:solidFill>
                          <a:latin typeface="+mn-lt"/>
                          <a:ea typeface="바탕체" pitchFamily="17" charset="-127"/>
                        </a:rPr>
                        <a:t>수 행 기 간 </a:t>
                      </a:r>
                      <a:endParaRPr lang="ko-KR" altLang="en-US" sz="1200" b="1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rgbClr val="0000FF"/>
                          </a:solidFill>
                          <a:latin typeface="+mn-lt"/>
                          <a:ea typeface="바탕체" pitchFamily="17" charset="-127"/>
                        </a:rPr>
                        <a:t>재  원 </a:t>
                      </a:r>
                      <a:endParaRPr lang="ko-KR" altLang="en-US" sz="1200" b="1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rgbClr val="0000FF"/>
                          </a:solidFill>
                          <a:latin typeface="+mn-lt"/>
                          <a:ea typeface="바탕체" pitchFamily="17" charset="-127"/>
                        </a:rPr>
                        <a:t>비  고</a:t>
                      </a:r>
                    </a:p>
                    <a:p>
                      <a:pPr algn="ctr" latinLnBrk="1"/>
                      <a:endParaRPr lang="ko-KR" altLang="en-US" sz="1200" b="1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48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  <a:ea typeface="바탕" pitchFamily="18" charset="-127"/>
                        </a:rPr>
                        <a:t>’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  <a:ea typeface="바탕" pitchFamily="18" charset="-127"/>
                        </a:rPr>
                        <a:t>10</a:t>
                      </a:r>
                      <a:endParaRPr lang="ko-KR" altLang="en-US" sz="11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>
                          <a:latin typeface="+mn-lt"/>
                        </a:rPr>
                        <a:t>TAM-EV(</a:t>
                      </a:r>
                      <a:r>
                        <a:rPr lang="ko-KR" altLang="en-US" sz="1100" b="1" dirty="0" err="1" smtClean="0">
                          <a:latin typeface="+mn-lt"/>
                        </a:rPr>
                        <a:t>레이전기차</a:t>
                      </a:r>
                      <a:r>
                        <a:rPr lang="en-US" altLang="ko-KR" sz="1100" b="1" dirty="0" smtClean="0">
                          <a:latin typeface="+mn-lt"/>
                        </a:rPr>
                        <a:t>) EWP</a:t>
                      </a:r>
                      <a:r>
                        <a:rPr lang="en-US" altLang="ko-KR" sz="1100" b="1" baseline="0" dirty="0" smtClean="0">
                          <a:latin typeface="+mn-lt"/>
                        </a:rPr>
                        <a:t> BLDC</a:t>
                      </a:r>
                      <a:r>
                        <a:rPr lang="ko-KR" altLang="en-US" sz="1100" b="1" baseline="0" dirty="0" smtClean="0">
                          <a:latin typeface="+mn-lt"/>
                        </a:rPr>
                        <a:t>모터 개발</a:t>
                      </a:r>
                      <a:r>
                        <a:rPr lang="en-US" altLang="ko-KR" sz="1100" b="1" baseline="0" dirty="0" smtClean="0">
                          <a:latin typeface="+mn-lt"/>
                        </a:rPr>
                        <a:t>(160W)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  <a:ea typeface="바탕" pitchFamily="18" charset="-127"/>
                        </a:rPr>
                        <a:t> 10. 2 - 11. 8 </a:t>
                      </a:r>
                      <a:endParaRPr lang="ko-KR" altLang="en-US" sz="11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  <a:ea typeface="바탕" pitchFamily="18" charset="-127"/>
                        </a:rPr>
                        <a:t>자체개발</a:t>
                      </a:r>
                      <a:endParaRPr lang="ko-KR" altLang="en-US" sz="11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+mn-lt"/>
                        </a:rPr>
                        <a:t>양 산</a:t>
                      </a:r>
                      <a:endParaRPr lang="ko-KR" altLang="en-US" sz="11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  <a:ea typeface="바탕" pitchFamily="18" charset="-127"/>
                        </a:rPr>
                        <a:t>’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  <a:ea typeface="바탕" pitchFamily="18" charset="-127"/>
                        </a:rPr>
                        <a:t>13</a:t>
                      </a:r>
                      <a:endParaRPr lang="ko-KR" altLang="en-US" sz="11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  <a:ea typeface="바탕" pitchFamily="18" charset="-127"/>
                        </a:rPr>
                        <a:t>CHRYSLER EWP BLDC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  <a:ea typeface="바탕" pitchFamily="18" charset="-127"/>
                        </a:rPr>
                        <a:t>모터 개발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  <a:ea typeface="바탕" pitchFamily="18" charset="-127"/>
                        </a:rPr>
                        <a:t>(250W)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  <a:ea typeface="바탕" pitchFamily="18" charset="-127"/>
                        </a:rPr>
                        <a:t>13. 6 - 14. 6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  <a:ea typeface="바탕" pitchFamily="18" charset="-127"/>
                        </a:rPr>
                        <a:t>자체개발</a:t>
                      </a:r>
                      <a:endParaRPr lang="en-US" altLang="ko-KR" sz="1100" b="1" dirty="0" smtClean="0">
                        <a:solidFill>
                          <a:srgbClr val="000000"/>
                        </a:solidFill>
                        <a:latin typeface="+mn-lt"/>
                        <a:ea typeface="바탕" pitchFamily="18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  <a:ea typeface="바탕" pitchFamily="18" charset="-127"/>
                        </a:rPr>
                        <a:t>양 산</a:t>
                      </a:r>
                      <a:endParaRPr lang="en-US" altLang="ko-KR" sz="1100" b="1" dirty="0" smtClean="0">
                        <a:solidFill>
                          <a:srgbClr val="000000"/>
                        </a:solidFill>
                        <a:latin typeface="+mn-lt"/>
                        <a:ea typeface="바탕" pitchFamily="18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  <a:ea typeface="바탕" pitchFamily="18" charset="-127"/>
                        </a:rPr>
                        <a:t>‘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  <a:ea typeface="바탕" pitchFamily="18" charset="-127"/>
                        </a:rPr>
                        <a:t>13</a:t>
                      </a:r>
                      <a:endParaRPr lang="ko-KR" altLang="en-US" sz="11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>
                          <a:latin typeface="+mn-lt"/>
                        </a:rPr>
                        <a:t>HONDA EWP BLDC</a:t>
                      </a:r>
                      <a:r>
                        <a:rPr lang="ko-KR" altLang="en-US" sz="1100" b="1" dirty="0" smtClean="0">
                          <a:latin typeface="+mn-lt"/>
                        </a:rPr>
                        <a:t>모터 개발</a:t>
                      </a:r>
                      <a:r>
                        <a:rPr lang="en-US" altLang="ko-KR" sz="1100" b="1" dirty="0" smtClean="0">
                          <a:latin typeface="+mn-lt"/>
                        </a:rPr>
                        <a:t>(600W)</a:t>
                      </a:r>
                      <a:endParaRPr lang="ko-KR" altLang="en-US" sz="11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  <a:ea typeface="바탕" pitchFamily="18" charset="-127"/>
                        </a:rPr>
                        <a:t>13. 1 – 16.7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  <a:ea typeface="바탕" pitchFamily="18" charset="-127"/>
                        </a:rPr>
                        <a:t>자체개발 </a:t>
                      </a:r>
                      <a:endParaRPr lang="en-US" altLang="ko-KR" sz="1100" b="1" dirty="0" smtClean="0">
                        <a:solidFill>
                          <a:srgbClr val="000000"/>
                        </a:solidFill>
                        <a:latin typeface="+mn-lt"/>
                        <a:ea typeface="바탕" pitchFamily="18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  <a:ea typeface="바탕" pitchFamily="18" charset="-127"/>
                        </a:rPr>
                        <a:t>양산</a:t>
                      </a:r>
                      <a:endParaRPr lang="en-US" altLang="ko-KR" sz="1100" b="1" dirty="0" smtClean="0">
                        <a:solidFill>
                          <a:srgbClr val="000000"/>
                        </a:solidFill>
                        <a:latin typeface="+mn-lt"/>
                        <a:ea typeface="바탕" pitchFamily="18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  <a:ea typeface="바탕" pitchFamily="18" charset="-127"/>
                        </a:rPr>
                        <a:t>‘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  <a:ea typeface="바탕" pitchFamily="18" charset="-127"/>
                        </a:rPr>
                        <a:t>14</a:t>
                      </a:r>
                      <a:endParaRPr lang="ko-KR" altLang="en-US" sz="11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>
                          <a:latin typeface="+mn-lt"/>
                        </a:rPr>
                        <a:t>TESLA</a:t>
                      </a:r>
                      <a:r>
                        <a:rPr lang="en-US" altLang="ko-KR" sz="1100" b="1" baseline="0" dirty="0" smtClean="0">
                          <a:latin typeface="+mn-lt"/>
                        </a:rPr>
                        <a:t> EWP BLDC</a:t>
                      </a:r>
                      <a:r>
                        <a:rPr lang="ko-KR" altLang="en-US" sz="1100" b="1" baseline="0" dirty="0" smtClean="0">
                          <a:latin typeface="+mn-lt"/>
                        </a:rPr>
                        <a:t>모터 개발</a:t>
                      </a:r>
                      <a:r>
                        <a:rPr lang="en-US" altLang="ko-KR" sz="1100" b="1" baseline="0" dirty="0" smtClean="0">
                          <a:latin typeface="+mn-lt"/>
                        </a:rPr>
                        <a:t>(100W)</a:t>
                      </a:r>
                      <a:endParaRPr lang="ko-KR" altLang="en-US" sz="11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  <a:ea typeface="바탕" pitchFamily="18" charset="-127"/>
                        </a:rPr>
                        <a:t>14.1 –  15.3 </a:t>
                      </a:r>
                      <a:endParaRPr lang="ko-KR" altLang="en-US" sz="11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+mn-lt"/>
                        </a:rPr>
                        <a:t>자체개발</a:t>
                      </a:r>
                      <a:endParaRPr lang="ko-KR" altLang="en-US" sz="11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+mn-lt"/>
                        </a:rPr>
                        <a:t>완료</a:t>
                      </a:r>
                      <a:endParaRPr lang="ko-KR" altLang="en-US" sz="11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  <a:ea typeface="바탕" pitchFamily="18" charset="-127"/>
                        </a:rPr>
                        <a:t>‘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  <a:ea typeface="바탕" pitchFamily="18" charset="-127"/>
                        </a:rPr>
                        <a:t>14</a:t>
                      </a:r>
                      <a:endParaRPr lang="ko-KR" altLang="en-US" sz="1100" b="1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1" baseline="0" dirty="0" smtClean="0">
                          <a:latin typeface="+mn-lt"/>
                        </a:rPr>
                        <a:t>저가형 </a:t>
                      </a:r>
                      <a:r>
                        <a:rPr lang="en-US" altLang="ko-KR" sz="1100" b="1" baseline="0" dirty="0" smtClean="0">
                          <a:latin typeface="+mn-lt"/>
                        </a:rPr>
                        <a:t>EWP BLDC 1</a:t>
                      </a:r>
                      <a:r>
                        <a:rPr lang="ko-KR" altLang="en-US" sz="1100" b="1" baseline="0" dirty="0" smtClean="0">
                          <a:latin typeface="+mn-lt"/>
                        </a:rPr>
                        <a:t>상 모터 개발</a:t>
                      </a:r>
                      <a:r>
                        <a:rPr lang="en-US" altLang="ko-KR" sz="1100" b="1" baseline="0" dirty="0" smtClean="0">
                          <a:latin typeface="+mn-lt"/>
                        </a:rPr>
                        <a:t>(20W)</a:t>
                      </a:r>
                      <a:r>
                        <a:rPr lang="ko-KR" altLang="en-US" sz="1100" b="1" baseline="0" dirty="0" smtClean="0">
                          <a:latin typeface="+mn-lt"/>
                        </a:rPr>
                        <a:t> </a:t>
                      </a:r>
                      <a:endParaRPr lang="ko-KR" altLang="en-US" sz="11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atin typeface="+mn-lt"/>
                        </a:rPr>
                        <a:t>14.8 – 15.10</a:t>
                      </a:r>
                      <a:endParaRPr lang="ko-KR" altLang="en-US" sz="11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  <a:ea typeface="바탕" pitchFamily="18" charset="-127"/>
                        </a:rPr>
                        <a:t>자체개발 </a:t>
                      </a:r>
                      <a:endParaRPr lang="ko-KR" altLang="en-US" sz="11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latin typeface="+mn-lt"/>
                        </a:rPr>
                        <a:t>완료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latin typeface="+mn-lt"/>
                        </a:rPr>
                        <a:t>‘14</a:t>
                      </a:r>
                      <a:endParaRPr lang="ko-KR" altLang="en-US" sz="1100" b="1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1" dirty="0" smtClean="0">
                          <a:latin typeface="+mn-lt"/>
                        </a:rPr>
                        <a:t>현대 </a:t>
                      </a:r>
                      <a:r>
                        <a:rPr lang="en-US" altLang="ko-KR" sz="1100" b="1" dirty="0" smtClean="0">
                          <a:latin typeface="+mn-lt"/>
                        </a:rPr>
                        <a:t>TM</a:t>
                      </a:r>
                      <a:r>
                        <a:rPr lang="ko-KR" altLang="en-US" sz="1100" b="1" dirty="0" smtClean="0">
                          <a:latin typeface="+mn-lt"/>
                        </a:rPr>
                        <a:t>용</a:t>
                      </a:r>
                      <a:r>
                        <a:rPr lang="en-US" altLang="ko-KR" sz="1100" b="1" dirty="0" smtClean="0">
                          <a:latin typeface="+mn-lt"/>
                        </a:rPr>
                        <a:t> EOP BLDC</a:t>
                      </a:r>
                      <a:r>
                        <a:rPr lang="ko-KR" altLang="en-US" sz="1100" b="1" dirty="0" smtClean="0">
                          <a:latin typeface="+mn-lt"/>
                        </a:rPr>
                        <a:t>모터 선행 개발</a:t>
                      </a:r>
                      <a:r>
                        <a:rPr lang="en-US" altLang="ko-KR" sz="1100" b="1" dirty="0" smtClean="0">
                          <a:latin typeface="+mn-lt"/>
                        </a:rPr>
                        <a:t>(100W)</a:t>
                      </a:r>
                      <a:r>
                        <a:rPr lang="en-US" altLang="ko-KR" sz="1100" b="1" baseline="0" dirty="0" smtClean="0">
                          <a:latin typeface="+mn-lt"/>
                        </a:rPr>
                        <a:t> </a:t>
                      </a:r>
                      <a:endParaRPr lang="ko-KR" altLang="en-US" sz="11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atin typeface="+mn-lt"/>
                        </a:rPr>
                        <a:t>14.9 – 16.1</a:t>
                      </a:r>
                      <a:endParaRPr lang="ko-KR" altLang="en-US" sz="11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+mn-lt"/>
                        </a:rPr>
                        <a:t>자체개발</a:t>
                      </a:r>
                      <a:endParaRPr lang="ko-KR" altLang="en-US" sz="11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latin typeface="+mn-lt"/>
                        </a:rPr>
                        <a:t>완료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82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latin typeface="+mn-lt"/>
                        </a:rPr>
                        <a:t>’14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latin typeface="+mn-lt"/>
                        </a:rPr>
                        <a:t>’15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latin typeface="+mn-lt"/>
                        </a:rPr>
                        <a:t>’15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latin typeface="+mn-lt"/>
                        </a:rPr>
                        <a:t>’16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latin typeface="+mn-lt"/>
                        </a:rPr>
                        <a:t>’17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latin typeface="+mn-lt"/>
                        </a:rPr>
                        <a:t>‘18     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100" b="1" dirty="0" smtClean="0">
                          <a:latin typeface="+mn-lt"/>
                        </a:rPr>
                        <a:t>현대 </a:t>
                      </a:r>
                      <a:r>
                        <a:rPr lang="ko-KR" altLang="en-US" sz="1100" b="1" dirty="0" err="1" smtClean="0">
                          <a:latin typeface="+mn-lt"/>
                        </a:rPr>
                        <a:t>수소차</a:t>
                      </a:r>
                      <a:r>
                        <a:rPr lang="ko-KR" altLang="en-US" sz="1100" b="1" dirty="0" smtClean="0">
                          <a:latin typeface="+mn-lt"/>
                        </a:rPr>
                        <a:t> </a:t>
                      </a:r>
                      <a:r>
                        <a:rPr lang="en-US" altLang="ko-KR" sz="1100" b="1" dirty="0" smtClean="0">
                          <a:latin typeface="+mn-lt"/>
                        </a:rPr>
                        <a:t>EWP BLDC</a:t>
                      </a:r>
                      <a:r>
                        <a:rPr lang="ko-KR" altLang="en-US" sz="1100" b="1" dirty="0" smtClean="0">
                          <a:latin typeface="+mn-lt"/>
                        </a:rPr>
                        <a:t>모터 개발</a:t>
                      </a:r>
                      <a:r>
                        <a:rPr lang="en-US" altLang="ko-KR" sz="1100" b="1" dirty="0" smtClean="0">
                          <a:latin typeface="+mn-lt"/>
                        </a:rPr>
                        <a:t>(200W)</a:t>
                      </a: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100" b="1" dirty="0" err="1" smtClean="0">
                          <a:latin typeface="+mn-lt"/>
                        </a:rPr>
                        <a:t>현대수소차</a:t>
                      </a:r>
                      <a:r>
                        <a:rPr lang="ko-KR" altLang="en-US" sz="1100" b="1" dirty="0" smtClean="0">
                          <a:latin typeface="+mn-lt"/>
                        </a:rPr>
                        <a:t> </a:t>
                      </a:r>
                      <a:r>
                        <a:rPr lang="en-US" altLang="ko-KR" sz="1100" b="1" dirty="0" smtClean="0">
                          <a:latin typeface="+mn-lt"/>
                        </a:rPr>
                        <a:t>EWP</a:t>
                      </a:r>
                      <a:r>
                        <a:rPr lang="en-US" altLang="ko-KR" sz="1100" b="1" baseline="0" dirty="0" smtClean="0">
                          <a:latin typeface="+mn-lt"/>
                        </a:rPr>
                        <a:t> BLDC</a:t>
                      </a:r>
                      <a:r>
                        <a:rPr lang="ko-KR" altLang="en-US" sz="1100" b="1" baseline="0" dirty="0" smtClean="0">
                          <a:latin typeface="+mn-lt"/>
                        </a:rPr>
                        <a:t>모터 개발</a:t>
                      </a:r>
                      <a:r>
                        <a:rPr lang="en-US" altLang="ko-KR" sz="1100" b="1" baseline="0" dirty="0" smtClean="0">
                          <a:latin typeface="+mn-lt"/>
                        </a:rPr>
                        <a:t>(700W)</a:t>
                      </a: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1100" b="1" baseline="0" dirty="0" smtClean="0">
                        <a:latin typeface="+mn-lt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100" b="1" baseline="0" dirty="0" err="1" smtClean="0">
                          <a:latin typeface="+mn-lt"/>
                        </a:rPr>
                        <a:t>한국델파이</a:t>
                      </a:r>
                      <a:r>
                        <a:rPr lang="ko-KR" altLang="en-US" sz="1100" b="1" baseline="0" dirty="0" smtClean="0">
                          <a:latin typeface="+mn-lt"/>
                        </a:rPr>
                        <a:t> </a:t>
                      </a:r>
                      <a:r>
                        <a:rPr lang="ko-KR" altLang="en-US" sz="1100" b="1" baseline="0" dirty="0" err="1" smtClean="0">
                          <a:latin typeface="+mn-lt"/>
                        </a:rPr>
                        <a:t>알티네이터</a:t>
                      </a:r>
                      <a:r>
                        <a:rPr lang="ko-KR" altLang="en-US" sz="1100" b="1" baseline="0" dirty="0" smtClean="0">
                          <a:latin typeface="+mn-lt"/>
                        </a:rPr>
                        <a:t> </a:t>
                      </a:r>
                      <a:r>
                        <a:rPr lang="en-US" altLang="ko-KR" sz="1100" b="1" baseline="0" dirty="0" smtClean="0">
                          <a:latin typeface="+mn-lt"/>
                        </a:rPr>
                        <a:t>STATOR ASS’Y </a:t>
                      </a:r>
                      <a:r>
                        <a:rPr lang="ko-KR" altLang="en-US" sz="1100" b="1" baseline="0" dirty="0" smtClean="0">
                          <a:latin typeface="+mn-lt"/>
                        </a:rPr>
                        <a:t>개발</a:t>
                      </a:r>
                      <a:endParaRPr lang="en-US" altLang="ko-KR" sz="1100" b="1" baseline="0" dirty="0" smtClean="0">
                        <a:latin typeface="+mn-lt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100" b="1" dirty="0" smtClean="0">
                          <a:latin typeface="+mn-lt"/>
                        </a:rPr>
                        <a:t>(36 SLOT</a:t>
                      </a:r>
                      <a:r>
                        <a:rPr lang="en-US" altLang="ko-KR" sz="1100" b="1" baseline="0" dirty="0" smtClean="0">
                          <a:latin typeface="+mn-lt"/>
                        </a:rPr>
                        <a:t> TYPE</a:t>
                      </a:r>
                      <a:r>
                        <a:rPr lang="en-US" altLang="ko-KR" sz="1100" b="1" dirty="0" smtClean="0">
                          <a:latin typeface="+mn-lt"/>
                        </a:rPr>
                        <a:t>)</a:t>
                      </a: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100" b="1" dirty="0" err="1" smtClean="0">
                          <a:latin typeface="+mn-lt"/>
                        </a:rPr>
                        <a:t>이레오토모티브</a:t>
                      </a:r>
                      <a:r>
                        <a:rPr lang="en-US" altLang="ko-KR" sz="1100" b="1" dirty="0" smtClean="0">
                          <a:latin typeface="+mn-lt"/>
                        </a:rPr>
                        <a:t>(</a:t>
                      </a:r>
                      <a:r>
                        <a:rPr lang="ko-KR" altLang="en-US" sz="1100" b="1" dirty="0" smtClean="0">
                          <a:latin typeface="+mn-lt"/>
                        </a:rPr>
                        <a:t>구</a:t>
                      </a:r>
                      <a:r>
                        <a:rPr lang="en-US" altLang="ko-KR" sz="1100" b="1" dirty="0" smtClean="0">
                          <a:latin typeface="+mn-lt"/>
                        </a:rPr>
                        <a:t>.</a:t>
                      </a:r>
                      <a:r>
                        <a:rPr lang="ko-KR" altLang="en-US" sz="1100" b="1" dirty="0" err="1" smtClean="0">
                          <a:latin typeface="+mn-lt"/>
                        </a:rPr>
                        <a:t>한국델파이</a:t>
                      </a:r>
                      <a:r>
                        <a:rPr lang="en-US" altLang="ko-KR" sz="1100" b="1" dirty="0" smtClean="0">
                          <a:latin typeface="+mn-lt"/>
                        </a:rPr>
                        <a:t>) </a:t>
                      </a:r>
                      <a:r>
                        <a:rPr lang="ko-KR" altLang="en-US" sz="1100" b="1" dirty="0" err="1" smtClean="0">
                          <a:latin typeface="+mn-lt"/>
                        </a:rPr>
                        <a:t>알티네이터</a:t>
                      </a: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100" b="1" dirty="0" smtClean="0">
                          <a:latin typeface="+mn-lt"/>
                        </a:rPr>
                        <a:t>STATOR</a:t>
                      </a:r>
                      <a:r>
                        <a:rPr lang="en-US" altLang="ko-KR" sz="1100" b="1" baseline="0" dirty="0" smtClean="0">
                          <a:latin typeface="+mn-lt"/>
                        </a:rPr>
                        <a:t> ASS’Y </a:t>
                      </a:r>
                      <a:r>
                        <a:rPr lang="ko-KR" altLang="en-US" sz="1100" b="1" baseline="0" dirty="0" smtClean="0">
                          <a:latin typeface="+mn-lt"/>
                        </a:rPr>
                        <a:t>개발</a:t>
                      </a:r>
                      <a:r>
                        <a:rPr lang="en-US" altLang="ko-KR" sz="1100" b="1" baseline="0" dirty="0" smtClean="0">
                          <a:latin typeface="+mn-lt"/>
                        </a:rPr>
                        <a:t>(72 SLOT TYPE)</a:t>
                      </a: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1100" b="1" baseline="0" dirty="0" smtClean="0">
                        <a:latin typeface="+mn-lt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100" b="1" baseline="0" dirty="0" smtClean="0">
                          <a:latin typeface="+mn-lt"/>
                        </a:rPr>
                        <a:t>GMB EOP BLDC</a:t>
                      </a:r>
                      <a:r>
                        <a:rPr lang="ko-KR" altLang="en-US" sz="1100" b="1" baseline="0" dirty="0" smtClean="0">
                          <a:latin typeface="+mn-lt"/>
                        </a:rPr>
                        <a:t>모터 선행 개발</a:t>
                      </a:r>
                      <a:r>
                        <a:rPr lang="en-US" altLang="ko-KR" sz="1100" b="1" baseline="0" dirty="0" smtClean="0">
                          <a:latin typeface="+mn-lt"/>
                        </a:rPr>
                        <a:t>(110W)</a:t>
                      </a: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1100" b="1" baseline="0" dirty="0" smtClean="0">
                        <a:latin typeface="+mn-lt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100" b="1" baseline="0" dirty="0" smtClean="0">
                          <a:latin typeface="+mn-lt"/>
                        </a:rPr>
                        <a:t>NISSAN PZ1A  EWP BLDC</a:t>
                      </a:r>
                      <a:r>
                        <a:rPr lang="ko-KR" altLang="en-US" sz="1100" b="1" baseline="0" dirty="0" smtClean="0">
                          <a:latin typeface="+mn-lt"/>
                        </a:rPr>
                        <a:t>모터 개발</a:t>
                      </a:r>
                      <a:r>
                        <a:rPr lang="en-US" altLang="ko-KR" sz="1100" b="1" baseline="0" dirty="0" smtClean="0">
                          <a:latin typeface="+mn-lt"/>
                        </a:rPr>
                        <a:t>(150W)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100" b="1" dirty="0" smtClean="0">
                          <a:latin typeface="+mn-lt"/>
                        </a:rPr>
                        <a:t>14.1</a:t>
                      </a:r>
                      <a:r>
                        <a:rPr lang="en-US" altLang="ko-KR" sz="1100" b="1" baseline="0" dirty="0" smtClean="0">
                          <a:latin typeface="+mn-lt"/>
                        </a:rPr>
                        <a:t> – 17.2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endParaRPr lang="en-US" altLang="ko-KR" sz="1100" b="1" baseline="0" dirty="0" smtClean="0">
                        <a:latin typeface="+mn-lt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100" b="1" baseline="0" dirty="0" smtClean="0">
                          <a:latin typeface="+mn-lt"/>
                        </a:rPr>
                        <a:t>14.1 – 17.2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endParaRPr lang="en-US" altLang="ko-KR" sz="1100" b="1" baseline="0" dirty="0" smtClean="0">
                        <a:latin typeface="+mn-lt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100" b="1" baseline="0" dirty="0" smtClean="0">
                          <a:latin typeface="+mn-lt"/>
                        </a:rPr>
                        <a:t>15.5 – 16.12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endParaRPr lang="en-US" altLang="ko-KR" sz="1100" b="1" baseline="0" dirty="0" smtClean="0">
                        <a:latin typeface="+mn-lt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endParaRPr lang="en-US" altLang="ko-KR" sz="1100" b="1" baseline="0" dirty="0" smtClean="0">
                        <a:latin typeface="+mn-lt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100" b="1" dirty="0" smtClean="0">
                          <a:latin typeface="+mn-lt"/>
                        </a:rPr>
                        <a:t>16.1 – 16.12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100" b="1" dirty="0" smtClean="0">
                          <a:latin typeface="+mn-lt"/>
                        </a:rPr>
                        <a:t>16.2 – 17.6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100" b="1" dirty="0" smtClean="0">
                          <a:latin typeface="+mn-lt"/>
                        </a:rPr>
                        <a:t>18.1 – 19.5</a:t>
                      </a:r>
                      <a:endParaRPr lang="ko-KR" altLang="en-US" sz="11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100" b="1" dirty="0" smtClean="0">
                          <a:latin typeface="+mn-lt"/>
                        </a:rPr>
                        <a:t>자체개발</a:t>
                      </a: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100" b="1" dirty="0" smtClean="0">
                          <a:latin typeface="+mn-lt"/>
                        </a:rPr>
                        <a:t>자체개발</a:t>
                      </a: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100" b="1" dirty="0" smtClean="0">
                          <a:latin typeface="+mn-lt"/>
                        </a:rPr>
                        <a:t>자체개발</a:t>
                      </a: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100" b="1" dirty="0" smtClean="0">
                          <a:latin typeface="+mn-lt"/>
                        </a:rPr>
                        <a:t>자체개발</a:t>
                      </a: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endParaRPr lang="en-US" altLang="ko-KR" sz="1100" b="1" dirty="0">
                        <a:latin typeface="+mn-lt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100" b="1" dirty="0" smtClean="0">
                          <a:latin typeface="+mn-lt"/>
                        </a:rPr>
                        <a:t>자체개발</a:t>
                      </a: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endParaRPr lang="en-US" altLang="ko-KR" sz="1100" b="1" dirty="0" smtClean="0">
                        <a:latin typeface="+mn-lt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100" b="1" dirty="0" smtClean="0">
                          <a:latin typeface="+mn-lt"/>
                        </a:rPr>
                        <a:t>자체개발</a:t>
                      </a:r>
                      <a:endParaRPr lang="en-US" altLang="ko-KR" sz="1100" b="1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  <a:ea typeface="바탕" pitchFamily="18" charset="-127"/>
                        </a:rPr>
                        <a:t>양산</a:t>
                      </a:r>
                      <a:endParaRPr lang="en-US" altLang="ko-KR" sz="1100" b="1" dirty="0" smtClean="0">
                        <a:solidFill>
                          <a:srgbClr val="000000"/>
                        </a:solidFill>
                        <a:latin typeface="+mn-lt"/>
                        <a:ea typeface="바탕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solidFill>
                          <a:srgbClr val="000000"/>
                        </a:solidFill>
                        <a:latin typeface="+mn-lt"/>
                        <a:ea typeface="바탕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  <a:ea typeface="바탕" pitchFamily="18" charset="-127"/>
                        </a:rPr>
                        <a:t>양산</a:t>
                      </a:r>
                      <a:endParaRPr lang="en-US" altLang="ko-KR" sz="1100" b="1" dirty="0" smtClean="0">
                        <a:solidFill>
                          <a:srgbClr val="000000"/>
                        </a:solidFill>
                        <a:latin typeface="+mn-lt"/>
                        <a:ea typeface="바탕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solidFill>
                          <a:srgbClr val="000000"/>
                        </a:solidFill>
                        <a:latin typeface="+mn-lt"/>
                        <a:ea typeface="바탕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  <a:ea typeface="바탕" pitchFamily="18" charset="-127"/>
                        </a:rPr>
                        <a:t>완료</a:t>
                      </a:r>
                      <a:endParaRPr lang="en-US" altLang="ko-KR" sz="1100" b="1" dirty="0" smtClean="0">
                        <a:solidFill>
                          <a:srgbClr val="000000"/>
                        </a:solidFill>
                        <a:latin typeface="+mn-lt"/>
                        <a:ea typeface="바탕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solidFill>
                          <a:srgbClr val="000000"/>
                        </a:solidFill>
                        <a:latin typeface="+mn-lt"/>
                        <a:ea typeface="바탕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  <a:ea typeface="바탕" pitchFamily="18" charset="-127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latin typeface="+mn-lt"/>
                        </a:rPr>
                        <a:t>완료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solidFill>
                          <a:srgbClr val="000000"/>
                        </a:solidFill>
                        <a:latin typeface="+mn-lt"/>
                        <a:ea typeface="바탕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solidFill>
                          <a:srgbClr val="000000"/>
                        </a:solidFill>
                        <a:latin typeface="+mn-lt"/>
                        <a:ea typeface="바탕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  <a:ea typeface="바탕" pitchFamily="18" charset="-127"/>
                        </a:rPr>
                        <a:t>완료</a:t>
                      </a:r>
                      <a:endParaRPr lang="en-US" altLang="ko-KR" sz="1100" b="1" dirty="0" smtClean="0">
                        <a:solidFill>
                          <a:srgbClr val="000000"/>
                        </a:solidFill>
                        <a:latin typeface="+mn-lt"/>
                        <a:ea typeface="바탕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 smtClean="0">
                        <a:solidFill>
                          <a:srgbClr val="000000"/>
                        </a:solidFill>
                        <a:latin typeface="+mn-lt"/>
                        <a:ea typeface="바탕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  <a:ea typeface="바탕" pitchFamily="18" charset="-127"/>
                        </a:rPr>
                        <a:t>양산</a:t>
                      </a:r>
                      <a:endParaRPr lang="en-US" altLang="ko-KR" sz="1100" b="1" dirty="0" smtClean="0">
                        <a:solidFill>
                          <a:srgbClr val="000000"/>
                        </a:solidFill>
                        <a:latin typeface="+mn-lt"/>
                        <a:ea typeface="바탕" pitchFamily="18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4068" y="571922"/>
            <a:ext cx="2088232" cy="457200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en-US" altLang="ko-KR" dirty="0" smtClean="0">
                <a:solidFill>
                  <a:schemeClr val="accent2"/>
                </a:solidFill>
              </a:rPr>
              <a:t>9. </a:t>
            </a:r>
            <a:r>
              <a:rPr lang="ko-KR" altLang="en-US" dirty="0" smtClean="0">
                <a:solidFill>
                  <a:schemeClr val="accent2"/>
                </a:solidFill>
              </a:rPr>
              <a:t>개발 현황 </a:t>
            </a:r>
          </a:p>
        </p:txBody>
      </p:sp>
      <p:sp>
        <p:nvSpPr>
          <p:cNvPr id="10284" name="Rectangle 9"/>
          <p:cNvSpPr>
            <a:spLocks noChangeArrowheads="1"/>
          </p:cNvSpPr>
          <p:nvPr/>
        </p:nvSpPr>
        <p:spPr bwMode="auto">
          <a:xfrm>
            <a:off x="1018084" y="1292557"/>
            <a:ext cx="7923212" cy="357187"/>
          </a:xfrm>
          <a:prstGeom prst="rect">
            <a:avLst/>
          </a:prstGeom>
          <a:solidFill>
            <a:srgbClr val="DDDDDD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pPr>
              <a:lnSpc>
                <a:spcPct val="120000"/>
              </a:lnSpc>
              <a:buClr>
                <a:srgbClr val="FF99FF"/>
              </a:buClr>
              <a:buSzPct val="200000"/>
              <a:buFont typeface="Wingdings" pitchFamily="2" charset="2"/>
              <a:buChar char="§"/>
            </a:pPr>
            <a:r>
              <a:rPr lang="en-US" altLang="ko-KR" dirty="0" smtClean="0"/>
              <a:t>``</a:t>
            </a:r>
            <a:endParaRPr lang="ko-KR" altLang="en-US" dirty="0"/>
          </a:p>
        </p:txBody>
      </p:sp>
      <p:sp>
        <p:nvSpPr>
          <p:cNvPr id="10285" name="Rectangle 10"/>
          <p:cNvSpPr>
            <a:spLocks noChangeArrowheads="1"/>
          </p:cNvSpPr>
          <p:nvPr/>
        </p:nvSpPr>
        <p:spPr bwMode="auto">
          <a:xfrm>
            <a:off x="1018084" y="1649748"/>
            <a:ext cx="7923212" cy="458914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pPr>
              <a:lnSpc>
                <a:spcPct val="120000"/>
              </a:lnSpc>
              <a:buClr>
                <a:srgbClr val="FF99FF"/>
              </a:buClr>
              <a:buSzPct val="200000"/>
              <a:buFont typeface="Wingdings" pitchFamily="2" charset="2"/>
              <a:buChar char="§"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29584" y1="82217" x2="31279" y2="81755"/>
                        <a14:backgroundMark x1="51618" y1="36028" x2="51618" y2="36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8" y="2166928"/>
            <a:ext cx="2714645" cy="180976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1789" y1="49183" x2="31789" y2="51839"/>
                        <a14:foregroundMark x1="31471" y1="48297" x2="30609" y2="48842"/>
                        <a14:foregroundMark x1="32153" y1="52044" x2="36149" y2="47071"/>
                        <a14:backgroundMark x1="36149" y1="81676" x2="39782" y2="83243"/>
                        <a14:backgroundMark x1="40872" y1="83583" x2="41553" y2="81676"/>
                        <a14:backgroundMark x1="41462" y1="82016" x2="41462" y2="82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448" y="2381242"/>
            <a:ext cx="2357454" cy="157163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164" b="94226" l="27581" r="71186">
                        <a14:backgroundMark x1="58089" y1="90531" x2="59322" y2="89376"/>
                        <a14:backgroundMark x1="64407" y1="87298" x2="64561" y2="83834"/>
                        <a14:backgroundMark x1="53929" y1="92148" x2="57627" y2="89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37" t="8842" r="27556" b="3483"/>
          <a:stretch/>
        </p:blipFill>
        <p:spPr>
          <a:xfrm>
            <a:off x="4687356" y="2166928"/>
            <a:ext cx="1321603" cy="1701181"/>
          </a:xfrm>
          <a:prstGeom prst="rect">
            <a:avLst/>
          </a:prstGeom>
        </p:spPr>
      </p:pic>
      <p:pic>
        <p:nvPicPr>
          <p:cNvPr id="12" name="그림 11" descr="20W ROTOR.jpg"/>
          <p:cNvPicPr>
            <a:picLocks noChangeAspect="1"/>
          </p:cNvPicPr>
          <p:nvPr/>
        </p:nvPicPr>
        <p:blipFill>
          <a:blip r:embed="rId7" cstate="print">
            <a:lum bright="28000" contrast="25000"/>
          </a:blip>
          <a:stretch>
            <a:fillRect/>
          </a:stretch>
        </p:blipFill>
        <p:spPr>
          <a:xfrm>
            <a:off x="1133316" y="4738696"/>
            <a:ext cx="954481" cy="1071570"/>
          </a:xfrm>
          <a:prstGeom prst="rect">
            <a:avLst/>
          </a:prstGeom>
        </p:spPr>
      </p:pic>
      <p:pic>
        <p:nvPicPr>
          <p:cNvPr id="13" name="그림 12" descr="50WSTATOR.jpg"/>
          <p:cNvPicPr>
            <a:picLocks noChangeAspect="1"/>
          </p:cNvPicPr>
          <p:nvPr/>
        </p:nvPicPr>
        <p:blipFill>
          <a:blip r:embed="rId8" cstate="print">
            <a:lum bright="28000" contrast="25000"/>
          </a:blip>
          <a:stretch>
            <a:fillRect/>
          </a:stretch>
        </p:blipFill>
        <p:spPr>
          <a:xfrm>
            <a:off x="2562076" y="4738696"/>
            <a:ext cx="918608" cy="1071570"/>
          </a:xfrm>
          <a:prstGeom prst="rect">
            <a:avLst/>
          </a:prstGeom>
        </p:spPr>
      </p:pic>
      <p:pic>
        <p:nvPicPr>
          <p:cNvPr id="14" name="그림 13" descr="100WROTOR.jpg"/>
          <p:cNvPicPr>
            <a:picLocks noChangeAspect="1"/>
          </p:cNvPicPr>
          <p:nvPr/>
        </p:nvPicPr>
        <p:blipFill>
          <a:blip r:embed="rId9" cstate="print">
            <a:lum bright="28000" contrast="25000"/>
          </a:blip>
          <a:stretch>
            <a:fillRect/>
          </a:stretch>
        </p:blipFill>
        <p:spPr>
          <a:xfrm>
            <a:off x="5633910" y="4738696"/>
            <a:ext cx="642942" cy="1092695"/>
          </a:xfrm>
          <a:prstGeom prst="rect">
            <a:avLst/>
          </a:prstGeom>
        </p:spPr>
      </p:pic>
      <p:pic>
        <p:nvPicPr>
          <p:cNvPr id="15" name="그림 14" descr="100WSTATOR.jpg"/>
          <p:cNvPicPr>
            <a:picLocks noChangeAspect="1"/>
          </p:cNvPicPr>
          <p:nvPr/>
        </p:nvPicPr>
        <p:blipFill>
          <a:blip r:embed="rId10" cstate="print">
            <a:lum bright="28000" contrast="25000"/>
          </a:blip>
          <a:stretch>
            <a:fillRect/>
          </a:stretch>
        </p:blipFill>
        <p:spPr>
          <a:xfrm>
            <a:off x="4848092" y="4738696"/>
            <a:ext cx="714380" cy="1095932"/>
          </a:xfrm>
          <a:prstGeom prst="rect">
            <a:avLst/>
          </a:prstGeom>
        </p:spPr>
      </p:pic>
      <p:pic>
        <p:nvPicPr>
          <p:cNvPr id="17" name="그림 16" descr="50WROTOR.jpg"/>
          <p:cNvPicPr>
            <a:picLocks noChangeAspect="1"/>
          </p:cNvPicPr>
          <p:nvPr/>
        </p:nvPicPr>
        <p:blipFill>
          <a:blip r:embed="rId11" cstate="print">
            <a:lum bright="28000" contrast="25000"/>
          </a:blip>
          <a:stretch>
            <a:fillRect/>
          </a:stretch>
        </p:blipFill>
        <p:spPr>
          <a:xfrm>
            <a:off x="3562208" y="4738696"/>
            <a:ext cx="980986" cy="10715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33316" y="1738300"/>
            <a:ext cx="64294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EWP 20W</a:t>
            </a:r>
            <a:endParaRPr lang="ko-KR" alt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062142" y="1738300"/>
            <a:ext cx="64294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EWP 50W</a:t>
            </a:r>
            <a:endParaRPr lang="ko-KR" alt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062406" y="1738300"/>
            <a:ext cx="64294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EWP 100W</a:t>
            </a:r>
            <a:endParaRPr lang="ko-KR" alt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840136" y="1752575"/>
            <a:ext cx="153092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EWP</a:t>
            </a:r>
          </a:p>
          <a:p>
            <a:pPr algn="ctr"/>
            <a:r>
              <a:rPr lang="en-US" altLang="ko-KR" b="1" dirty="0" smtClean="0"/>
              <a:t> 200W</a:t>
            </a:r>
            <a:endParaRPr lang="ko-KR" altLang="en-US" b="1" dirty="0"/>
          </a:p>
        </p:txBody>
      </p:sp>
      <p:sp>
        <p:nvSpPr>
          <p:cNvPr id="22" name="아래쪽 화살표 21"/>
          <p:cNvSpPr/>
          <p:nvPr/>
        </p:nvSpPr>
        <p:spPr bwMode="auto">
          <a:xfrm>
            <a:off x="1419068" y="4024316"/>
            <a:ext cx="285752" cy="285752"/>
          </a:xfrm>
          <a:prstGeom prst="downArrow">
            <a:avLst/>
          </a:prstGeom>
          <a:solidFill>
            <a:srgbClr val="333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180000" bIns="45720" numCol="1" rtlCol="0" anchor="t" anchorCtr="0" compatLnSpc="1">
            <a:prstTxWarp prst="textNoShape">
              <a:avLst/>
            </a:prstTxWarp>
          </a:bodyPr>
          <a:lstStyle/>
          <a:p>
            <a:pPr marL="290513" marR="0" indent="-290513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99FF"/>
              </a:buClr>
              <a:buSzPct val="200000"/>
              <a:buFont typeface="Wingdings" pitchFamily="2" charset="2"/>
              <a:buChar char="§"/>
              <a:tabLst>
                <a:tab pos="382588" algn="l"/>
              </a:tabLst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3" name="아래쪽 화살표 22"/>
          <p:cNvSpPr/>
          <p:nvPr/>
        </p:nvSpPr>
        <p:spPr bwMode="auto">
          <a:xfrm>
            <a:off x="3276456" y="4024316"/>
            <a:ext cx="285752" cy="285752"/>
          </a:xfrm>
          <a:prstGeom prst="downArrow">
            <a:avLst/>
          </a:prstGeom>
          <a:solidFill>
            <a:srgbClr val="333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180000" bIns="45720" numCol="1" rtlCol="0" anchor="t" anchorCtr="0" compatLnSpc="1">
            <a:prstTxWarp prst="textNoShape">
              <a:avLst/>
            </a:prstTxWarp>
          </a:bodyPr>
          <a:lstStyle/>
          <a:p>
            <a:pPr marL="290513" marR="0" indent="-290513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99FF"/>
              </a:buClr>
              <a:buSzPct val="200000"/>
              <a:buFont typeface="Wingdings" pitchFamily="2" charset="2"/>
              <a:buChar char="§"/>
              <a:tabLst>
                <a:tab pos="382588" algn="l"/>
              </a:tabLst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4" name="아래쪽 화살표 23"/>
          <p:cNvSpPr/>
          <p:nvPr/>
        </p:nvSpPr>
        <p:spPr bwMode="auto">
          <a:xfrm>
            <a:off x="5348158" y="4024316"/>
            <a:ext cx="285752" cy="285752"/>
          </a:xfrm>
          <a:prstGeom prst="downArrow">
            <a:avLst/>
          </a:prstGeom>
          <a:solidFill>
            <a:srgbClr val="333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180000" bIns="45720" numCol="1" rtlCol="0" anchor="t" anchorCtr="0" compatLnSpc="1">
            <a:prstTxWarp prst="textNoShape">
              <a:avLst/>
            </a:prstTxWarp>
          </a:bodyPr>
          <a:lstStyle/>
          <a:p>
            <a:pPr marL="290513" marR="0" indent="-290513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99FF"/>
              </a:buClr>
              <a:buSzPct val="200000"/>
              <a:buFont typeface="Wingdings" pitchFamily="2" charset="2"/>
              <a:buChar char="§"/>
              <a:tabLst>
                <a:tab pos="382588" algn="l"/>
              </a:tabLst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" name="아래쪽 화살표 24"/>
          <p:cNvSpPr/>
          <p:nvPr/>
        </p:nvSpPr>
        <p:spPr bwMode="auto">
          <a:xfrm>
            <a:off x="7491298" y="4095754"/>
            <a:ext cx="285752" cy="285752"/>
          </a:xfrm>
          <a:prstGeom prst="downArrow">
            <a:avLst/>
          </a:prstGeom>
          <a:solidFill>
            <a:srgbClr val="333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180000" bIns="45720" numCol="1" rtlCol="0" anchor="t" anchorCtr="0" compatLnSpc="1">
            <a:prstTxWarp prst="textNoShape">
              <a:avLst/>
            </a:prstTxWarp>
          </a:bodyPr>
          <a:lstStyle/>
          <a:p>
            <a:pPr marL="290513" marR="0" indent="-290513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99FF"/>
              </a:buClr>
              <a:buSzPct val="200000"/>
              <a:buFont typeface="Wingdings" pitchFamily="2" charset="2"/>
              <a:buChar char="§"/>
              <a:tabLst>
                <a:tab pos="382588" algn="l"/>
              </a:tabLst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9" name="그림 28" descr="100WROTOR.jpg"/>
          <p:cNvPicPr>
            <a:picLocks noChangeAspect="1"/>
          </p:cNvPicPr>
          <p:nvPr/>
        </p:nvPicPr>
        <p:blipFill>
          <a:blip r:embed="rId9" cstate="print">
            <a:lum bright="28000" contrast="25000"/>
          </a:blip>
          <a:stretch>
            <a:fillRect/>
          </a:stretch>
        </p:blipFill>
        <p:spPr>
          <a:xfrm>
            <a:off x="7691458" y="4810134"/>
            <a:ext cx="642942" cy="1092695"/>
          </a:xfrm>
          <a:prstGeom prst="rect">
            <a:avLst/>
          </a:prstGeom>
        </p:spPr>
      </p:pic>
      <p:pic>
        <p:nvPicPr>
          <p:cNvPr id="30" name="그림 29" descr="100WSTATOR.jpg"/>
          <p:cNvPicPr>
            <a:picLocks noChangeAspect="1"/>
          </p:cNvPicPr>
          <p:nvPr/>
        </p:nvPicPr>
        <p:blipFill>
          <a:blip r:embed="rId10" cstate="print">
            <a:lum bright="28000" contrast="25000"/>
          </a:blip>
          <a:stretch>
            <a:fillRect/>
          </a:stretch>
        </p:blipFill>
        <p:spPr>
          <a:xfrm>
            <a:off x="6905640" y="4810134"/>
            <a:ext cx="714380" cy="1095932"/>
          </a:xfrm>
          <a:prstGeom prst="rect">
            <a:avLst/>
          </a:prstGeom>
        </p:spPr>
      </p:pic>
      <p:pic>
        <p:nvPicPr>
          <p:cNvPr id="31" name="그림 30" descr="200wewp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34202" y="2452680"/>
            <a:ext cx="1643074" cy="1479788"/>
          </a:xfrm>
          <a:prstGeom prst="rect">
            <a:avLst/>
          </a:prstGeom>
        </p:spPr>
      </p:pic>
      <p:sp>
        <p:nvSpPr>
          <p:cNvPr id="33" name="Rectangle 4"/>
          <p:cNvSpPr>
            <a:spLocks noGrp="1" noChangeArrowheads="1"/>
          </p:cNvSpPr>
          <p:nvPr>
            <p:ph type="title"/>
          </p:nvPr>
        </p:nvSpPr>
        <p:spPr>
          <a:xfrm>
            <a:off x="619096" y="809606"/>
            <a:ext cx="4143404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ko-KR" sz="2500" dirty="0" smtClean="0">
                <a:solidFill>
                  <a:srgbClr val="0000FF"/>
                </a:solidFill>
              </a:rPr>
              <a:t>9. </a:t>
            </a:r>
            <a:r>
              <a:rPr lang="ko-KR" altLang="en-US" sz="2500" dirty="0" smtClean="0">
                <a:solidFill>
                  <a:srgbClr val="0000FF"/>
                </a:solidFill>
              </a:rPr>
              <a:t>개발 현황</a:t>
            </a:r>
            <a:endParaRPr lang="en-US" altLang="ko-KR" sz="2500" dirty="0" smtClean="0">
              <a:solidFill>
                <a:srgbClr val="0000FF"/>
              </a:solidFill>
            </a:endParaRPr>
          </a:p>
        </p:txBody>
      </p:sp>
      <p:sp>
        <p:nvSpPr>
          <p:cNvPr id="34" name="직사각형 33"/>
          <p:cNvSpPr/>
          <p:nvPr/>
        </p:nvSpPr>
        <p:spPr bwMode="auto">
          <a:xfrm>
            <a:off x="904848" y="4452944"/>
            <a:ext cx="7643866" cy="1571636"/>
          </a:xfrm>
          <a:prstGeom prst="rect">
            <a:avLst/>
          </a:prstGeom>
          <a:noFill/>
          <a:ln w="3175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180000" bIns="45720" numCol="1" rtlCol="0" anchor="t" anchorCtr="0" compatLnSpc="1">
            <a:prstTxWarp prst="textNoShape">
              <a:avLst/>
            </a:prstTxWarp>
          </a:bodyPr>
          <a:lstStyle/>
          <a:p>
            <a:pPr marL="290513" marR="0" indent="-290513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99FF"/>
              </a:buClr>
              <a:buSzPct val="200000"/>
              <a:buFont typeface="Wingdings" pitchFamily="2" charset="2"/>
              <a:buChar char="§"/>
              <a:tabLst>
                <a:tab pos="382588" algn="l"/>
              </a:tabLst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19558" y="4452944"/>
            <a:ext cx="1143008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   개발품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 descr="700WRO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0666" y="4595820"/>
            <a:ext cx="871567" cy="133070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10945" y="1858223"/>
            <a:ext cx="153092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EWP</a:t>
            </a:r>
          </a:p>
          <a:p>
            <a:pPr algn="ctr"/>
            <a:r>
              <a:rPr lang="en-US" altLang="ko-KR" b="1" dirty="0" smtClean="0"/>
              <a:t> 250W, 600W</a:t>
            </a:r>
            <a:endParaRPr lang="ko-KR" altLang="en-US" b="1" dirty="0"/>
          </a:p>
        </p:txBody>
      </p:sp>
      <p:sp>
        <p:nvSpPr>
          <p:cNvPr id="25" name="아래쪽 화살표 24"/>
          <p:cNvSpPr/>
          <p:nvPr/>
        </p:nvSpPr>
        <p:spPr bwMode="auto">
          <a:xfrm>
            <a:off x="1976418" y="3952878"/>
            <a:ext cx="285752" cy="285752"/>
          </a:xfrm>
          <a:prstGeom prst="downArrow">
            <a:avLst/>
          </a:prstGeom>
          <a:solidFill>
            <a:srgbClr val="333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180000" bIns="45720" numCol="1" rtlCol="0" anchor="t" anchorCtr="0" compatLnSpc="1">
            <a:prstTxWarp prst="textNoShape">
              <a:avLst/>
            </a:prstTxWarp>
          </a:bodyPr>
          <a:lstStyle/>
          <a:p>
            <a:pPr marL="290513" marR="0" indent="-290513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99FF"/>
              </a:buClr>
              <a:buSzPct val="200000"/>
              <a:buFont typeface="Wingdings" pitchFamily="2" charset="2"/>
              <a:buChar char="§"/>
              <a:tabLst>
                <a:tab pos="382588" algn="l"/>
              </a:tabLst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56" y="2452680"/>
            <a:ext cx="1328857" cy="14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714" b="93256" l="17166" r="84605">
                        <a14:backgroundMark x1="27384" y1="78202" x2="28701" y2="77657"/>
                        <a14:backgroundMark x1="67348" y1="37057" x2="69800" y2="40054"/>
                        <a14:backgroundMark x1="59128" y1="23433" x2="58174" y2="24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04" t="11508" r="14925" b="6295"/>
          <a:stretch/>
        </p:blipFill>
        <p:spPr>
          <a:xfrm>
            <a:off x="705170" y="2452680"/>
            <a:ext cx="1421478" cy="133196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25589" y="1858223"/>
            <a:ext cx="153092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EWP</a:t>
            </a:r>
          </a:p>
          <a:p>
            <a:pPr algn="ctr"/>
            <a:r>
              <a:rPr lang="en-US" altLang="ko-KR" b="1" dirty="0" smtClean="0"/>
              <a:t>700W</a:t>
            </a:r>
            <a:endParaRPr lang="ko-KR" altLang="en-US" b="1" dirty="0"/>
          </a:p>
        </p:txBody>
      </p:sp>
      <p:sp>
        <p:nvSpPr>
          <p:cNvPr id="31" name="아래쪽 화살표 30"/>
          <p:cNvSpPr/>
          <p:nvPr/>
        </p:nvSpPr>
        <p:spPr bwMode="auto">
          <a:xfrm>
            <a:off x="4691062" y="3952878"/>
            <a:ext cx="285752" cy="285752"/>
          </a:xfrm>
          <a:prstGeom prst="downArrow">
            <a:avLst/>
          </a:prstGeom>
          <a:solidFill>
            <a:srgbClr val="333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180000" bIns="45720" numCol="1" rtlCol="0" anchor="t" anchorCtr="0" compatLnSpc="1">
            <a:prstTxWarp prst="textNoShape">
              <a:avLst/>
            </a:prstTxWarp>
          </a:bodyPr>
          <a:lstStyle/>
          <a:p>
            <a:pPr marL="290513" marR="0" indent="-290513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99FF"/>
              </a:buClr>
              <a:buSzPct val="200000"/>
              <a:buFont typeface="Wingdings" pitchFamily="2" charset="2"/>
              <a:buChar char="§"/>
              <a:tabLst>
                <a:tab pos="382588" algn="l"/>
              </a:tabLst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34" name="그림 33" descr="csp roto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62500" y="4881572"/>
            <a:ext cx="1214446" cy="815739"/>
          </a:xfrm>
          <a:prstGeom prst="rect">
            <a:avLst/>
          </a:prstGeom>
        </p:spPr>
      </p:pic>
      <p:pic>
        <p:nvPicPr>
          <p:cNvPr id="35" name="그림 34" descr="csp stato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90930" y="4667258"/>
            <a:ext cx="944570" cy="1214446"/>
          </a:xfrm>
          <a:prstGeom prst="rect">
            <a:avLst/>
          </a:prstGeom>
        </p:spPr>
      </p:pic>
      <p:pic>
        <p:nvPicPr>
          <p:cNvPr id="37" name="그림 36" descr="700wewp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05244" y="2524118"/>
            <a:ext cx="1732418" cy="1285884"/>
          </a:xfrm>
          <a:prstGeom prst="rect">
            <a:avLst/>
          </a:prstGeom>
        </p:spPr>
      </p:pic>
      <p:sp>
        <p:nvSpPr>
          <p:cNvPr id="44" name="Rectangle 4"/>
          <p:cNvSpPr>
            <a:spLocks noGrp="1" noChangeArrowheads="1"/>
          </p:cNvSpPr>
          <p:nvPr>
            <p:ph type="title"/>
          </p:nvPr>
        </p:nvSpPr>
        <p:spPr>
          <a:xfrm>
            <a:off x="619096" y="809606"/>
            <a:ext cx="4143404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ko-KR" sz="2500" dirty="0" smtClean="0">
                <a:solidFill>
                  <a:srgbClr val="0000FF"/>
                </a:solidFill>
              </a:rPr>
              <a:t>9. </a:t>
            </a:r>
            <a:r>
              <a:rPr lang="ko-KR" altLang="en-US" sz="2500" dirty="0" smtClean="0">
                <a:solidFill>
                  <a:srgbClr val="0000FF"/>
                </a:solidFill>
              </a:rPr>
              <a:t>개발 현황 </a:t>
            </a:r>
            <a:endParaRPr lang="en-US" altLang="ko-KR" sz="2500" dirty="0" smtClean="0">
              <a:solidFill>
                <a:srgbClr val="0000FF"/>
              </a:solidFill>
            </a:endParaRPr>
          </a:p>
        </p:txBody>
      </p:sp>
      <p:sp>
        <p:nvSpPr>
          <p:cNvPr id="45" name="직사각형 44"/>
          <p:cNvSpPr/>
          <p:nvPr/>
        </p:nvSpPr>
        <p:spPr bwMode="auto">
          <a:xfrm>
            <a:off x="904848" y="4310068"/>
            <a:ext cx="7962108" cy="1785950"/>
          </a:xfrm>
          <a:prstGeom prst="rect">
            <a:avLst/>
          </a:prstGeom>
          <a:noFill/>
          <a:ln w="3175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180000" bIns="45720" numCol="1" rtlCol="0" anchor="t" anchorCtr="0" compatLnSpc="1">
            <a:prstTxWarp prst="textNoShape">
              <a:avLst/>
            </a:prstTxWarp>
          </a:bodyPr>
          <a:lstStyle/>
          <a:p>
            <a:pPr marL="290513" marR="0" indent="-290513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99FF"/>
              </a:buClr>
              <a:buSzPct val="200000"/>
              <a:buFont typeface="Wingdings" pitchFamily="2" charset="2"/>
              <a:buChar char="§"/>
              <a:tabLst>
                <a:tab pos="382588" algn="l"/>
              </a:tabLst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94748" y="1868066"/>
            <a:ext cx="153092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EOP</a:t>
            </a:r>
          </a:p>
          <a:p>
            <a:pPr algn="ctr"/>
            <a:r>
              <a:rPr lang="en-US" altLang="ko-KR" b="1" dirty="0" smtClean="0"/>
              <a:t>110W</a:t>
            </a:r>
            <a:endParaRPr lang="ko-KR" altLang="en-US" b="1" dirty="0"/>
          </a:p>
        </p:txBody>
      </p:sp>
      <p:sp>
        <p:nvSpPr>
          <p:cNvPr id="22" name="아래쪽 화살표 21"/>
          <p:cNvSpPr/>
          <p:nvPr/>
        </p:nvSpPr>
        <p:spPr bwMode="auto">
          <a:xfrm>
            <a:off x="7714828" y="3956298"/>
            <a:ext cx="285752" cy="285752"/>
          </a:xfrm>
          <a:prstGeom prst="downArrow">
            <a:avLst/>
          </a:prstGeom>
          <a:solidFill>
            <a:srgbClr val="333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180000" bIns="45720" numCol="1" rtlCol="0" anchor="t" anchorCtr="0" compatLnSpc="1">
            <a:prstTxWarp prst="textNoShape">
              <a:avLst/>
            </a:prstTxWarp>
          </a:bodyPr>
          <a:lstStyle/>
          <a:p>
            <a:pPr marL="290513" marR="0" indent="-290513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99FF"/>
              </a:buClr>
              <a:buSzPct val="200000"/>
              <a:buFont typeface="Wingdings" pitchFamily="2" charset="2"/>
              <a:buChar char="§"/>
              <a:tabLst>
                <a:tab pos="382588" algn="l"/>
              </a:tabLst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3" name="그림 22" descr="IMG_261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86836" y="4604370"/>
            <a:ext cx="936104" cy="1248139"/>
          </a:xfrm>
          <a:prstGeom prst="rect">
            <a:avLst/>
          </a:prstGeom>
        </p:spPr>
      </p:pic>
      <p:pic>
        <p:nvPicPr>
          <p:cNvPr id="24" name="그림 23" descr="IMG_261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78724" y="4460354"/>
            <a:ext cx="1080120" cy="1440160"/>
          </a:xfrm>
          <a:prstGeom prst="rect">
            <a:avLst/>
          </a:prstGeom>
        </p:spPr>
      </p:pic>
      <p:pic>
        <p:nvPicPr>
          <p:cNvPr id="27" name="그림 26" descr="eop_assy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994748" y="2444130"/>
            <a:ext cx="1512168" cy="1395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1090092" y="859954"/>
            <a:ext cx="2143114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ko-KR" dirty="0" smtClean="0">
                <a:solidFill>
                  <a:srgbClr val="3333CC"/>
                </a:solidFill>
              </a:rPr>
              <a:t>10. </a:t>
            </a:r>
            <a:r>
              <a:rPr lang="ko-KR" altLang="en-US" dirty="0" smtClean="0">
                <a:solidFill>
                  <a:srgbClr val="3333CC"/>
                </a:solidFill>
              </a:rPr>
              <a:t>인증관리</a:t>
            </a:r>
            <a:endParaRPr lang="en-US" altLang="ko-KR" dirty="0" smtClean="0">
              <a:solidFill>
                <a:srgbClr val="3333CC"/>
              </a:solidFill>
            </a:endParaRP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0" y="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457200"/>
            <a:ext cx="9525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9144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9144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13716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9144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0" y="1828800"/>
            <a:ext cx="9525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8" name="그림 17" descr="iso_s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0092" y="2012082"/>
            <a:ext cx="7343775" cy="135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0" y="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457200"/>
            <a:ext cx="9525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9144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9144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13716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9144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0" y="1828800"/>
            <a:ext cx="9525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title"/>
          </p:nvPr>
        </p:nvSpPr>
        <p:spPr>
          <a:xfrm>
            <a:off x="1090092" y="859954"/>
            <a:ext cx="2143114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ko-KR" dirty="0" smtClean="0">
                <a:solidFill>
                  <a:srgbClr val="3333CC"/>
                </a:solidFill>
              </a:rPr>
              <a:t>10. </a:t>
            </a:r>
            <a:r>
              <a:rPr lang="ko-KR" altLang="en-US" dirty="0" smtClean="0">
                <a:solidFill>
                  <a:srgbClr val="3333CC"/>
                </a:solidFill>
              </a:rPr>
              <a:t>인증관리</a:t>
            </a:r>
            <a:endParaRPr lang="en-US" altLang="ko-KR" dirty="0" smtClean="0">
              <a:solidFill>
                <a:srgbClr val="3333CC"/>
              </a:solidFill>
            </a:endParaRPr>
          </a:p>
        </p:txBody>
      </p:sp>
      <p:pic>
        <p:nvPicPr>
          <p:cNvPr id="25" name="그림 24" descr="iso_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4108" y="1508025"/>
            <a:ext cx="3344372" cy="47525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92" y="1292002"/>
            <a:ext cx="3622923" cy="5130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auto">
          <a:xfrm>
            <a:off x="1119162" y="1595424"/>
            <a:ext cx="4071966" cy="47149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180000" bIns="45720" numCol="1" rtlCol="0" anchor="t" anchorCtr="0" compatLnSpc="1">
            <a:prstTxWarp prst="textNoShape">
              <a:avLst/>
            </a:prstTxWarp>
          </a:bodyPr>
          <a:lstStyle/>
          <a:p>
            <a:pPr marL="290513" marR="0" indent="-290513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99FF"/>
              </a:buClr>
              <a:buSzPct val="200000"/>
              <a:buFont typeface="Wingdings" pitchFamily="2" charset="2"/>
              <a:buChar char="§"/>
              <a:tabLst>
                <a:tab pos="382588" algn="l"/>
              </a:tabLst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>
          <a:xfrm>
            <a:off x="1119162" y="1095358"/>
            <a:ext cx="41148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ko-KR" dirty="0" smtClean="0">
                <a:solidFill>
                  <a:schemeClr val="accent2"/>
                </a:solidFill>
              </a:rPr>
              <a:t>1. </a:t>
            </a:r>
            <a:r>
              <a:rPr lang="ko-KR" altLang="en-US" dirty="0" smtClean="0">
                <a:solidFill>
                  <a:schemeClr val="accent2"/>
                </a:solidFill>
              </a:rPr>
              <a:t>회사 개요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262038" y="1666862"/>
            <a:ext cx="378621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marL="355600" marR="0" lvl="0" indent="-355600" algn="l" defTabSz="947738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FF99CC"/>
              </a:buClr>
              <a:buSzTx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1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회 사 명 </a:t>
            </a:r>
            <a:r>
              <a:rPr kumimoji="1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1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㈜ </a:t>
            </a:r>
            <a:r>
              <a:rPr kumimoji="1" lang="ko-KR" alt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케이앤더블유</a:t>
            </a:r>
            <a:endParaRPr kumimoji="1" lang="en-US" altLang="ko-KR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marR="0" lvl="0" indent="-355600" algn="l" defTabSz="947738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FF99CC"/>
              </a:buClr>
              <a:buSzTx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lang="ko-KR" altLang="en-US" sz="1600" b="1" kern="0" dirty="0" smtClean="0">
                <a:latin typeface="+mn-lt"/>
                <a:ea typeface="+mn-ea"/>
              </a:rPr>
              <a:t>업</a:t>
            </a:r>
            <a:r>
              <a:rPr kumimoji="1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종 </a:t>
            </a:r>
            <a:r>
              <a:rPr kumimoji="1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1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모터</a:t>
            </a:r>
            <a:r>
              <a:rPr kumimoji="1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개발</a:t>
            </a:r>
            <a:r>
              <a:rPr lang="en-US" altLang="ko-KR" sz="1600" b="1" kern="0" dirty="0" smtClean="0">
                <a:latin typeface="+mn-lt"/>
                <a:ea typeface="+mn-ea"/>
              </a:rPr>
              <a:t> </a:t>
            </a:r>
            <a:r>
              <a:rPr lang="ko-KR" altLang="en-US" sz="1600" b="1" kern="0" dirty="0" smtClean="0">
                <a:latin typeface="+mn-lt"/>
                <a:ea typeface="+mn-ea"/>
              </a:rPr>
              <a:t>및 제조</a:t>
            </a:r>
            <a:r>
              <a:rPr kumimoji="1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1" lang="ko-KR" alt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marR="0" lvl="0" indent="-355600" algn="l" defTabSz="947738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FF99CC"/>
              </a:buClr>
              <a:buSzTx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1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설 </a:t>
            </a:r>
            <a:r>
              <a:rPr kumimoji="1" lang="ko-KR" alt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립</a:t>
            </a:r>
            <a:r>
              <a:rPr kumimoji="1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일 </a:t>
            </a:r>
            <a:r>
              <a:rPr kumimoji="1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‘10</a:t>
            </a:r>
            <a:r>
              <a:rPr kumimoji="1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년 </a:t>
            </a:r>
            <a:r>
              <a:rPr kumimoji="1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1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월</a:t>
            </a:r>
            <a:r>
              <a:rPr kumimoji="1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1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㈜</a:t>
            </a:r>
            <a:r>
              <a:rPr kumimoji="1" lang="ko-KR" alt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와코</a:t>
            </a:r>
            <a:r>
              <a:rPr kumimoji="1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1" lang="en-US" altLang="ko-KR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marR="0" lvl="0" indent="-355600" algn="l" defTabSz="947738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FF99CC"/>
              </a:buClr>
              <a:buSzTx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lang="en-US" altLang="ko-KR" sz="1600" b="1" kern="0" dirty="0" smtClean="0">
                <a:latin typeface="+mn-lt"/>
                <a:ea typeface="+mn-ea"/>
              </a:rPr>
              <a:t>              </a:t>
            </a:r>
            <a:r>
              <a:rPr kumimoji="1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모터사업부 설립</a:t>
            </a:r>
            <a:endParaRPr kumimoji="1" lang="en-US" altLang="ko-KR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marR="0" lvl="0" indent="-355600" algn="l" defTabSz="947738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FF99CC"/>
              </a:buClr>
              <a:buSzTx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lang="en-US" altLang="ko-KR" sz="1600" b="1" kern="0" dirty="0">
                <a:latin typeface="+mn-lt"/>
                <a:ea typeface="+mn-ea"/>
              </a:rPr>
              <a:t> </a:t>
            </a:r>
            <a:r>
              <a:rPr lang="en-US" altLang="ko-KR" sz="1600" b="1" kern="0" dirty="0" smtClean="0">
                <a:latin typeface="+mn-lt"/>
                <a:ea typeface="+mn-ea"/>
              </a:rPr>
              <a:t>              ’17</a:t>
            </a:r>
            <a:r>
              <a:rPr lang="ko-KR" altLang="en-US" sz="1600" b="1" kern="0" dirty="0" smtClean="0">
                <a:latin typeface="+mn-lt"/>
                <a:ea typeface="+mn-ea"/>
              </a:rPr>
              <a:t>년 </a:t>
            </a:r>
            <a:r>
              <a:rPr lang="en-US" altLang="ko-KR" sz="1600" b="1" kern="0" dirty="0" smtClean="0">
                <a:latin typeface="+mn-lt"/>
                <a:ea typeface="+mn-ea"/>
              </a:rPr>
              <a:t>9</a:t>
            </a:r>
            <a:r>
              <a:rPr lang="ko-KR" altLang="en-US" sz="1600" b="1" kern="0" dirty="0" smtClean="0">
                <a:latin typeface="+mn-lt"/>
                <a:ea typeface="+mn-ea"/>
              </a:rPr>
              <a:t>월 모터사업부</a:t>
            </a:r>
            <a:endParaRPr lang="en-US" altLang="ko-KR" sz="1600" b="1" kern="0" dirty="0" smtClean="0">
              <a:latin typeface="+mn-lt"/>
              <a:ea typeface="+mn-ea"/>
            </a:endParaRPr>
          </a:p>
          <a:p>
            <a:pPr marL="355600" marR="0" lvl="0" indent="-355600" algn="l" defTabSz="947738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FF99CC"/>
              </a:buClr>
              <a:buSzTx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lang="en-US" altLang="ko-KR" sz="1600" b="1" kern="0" dirty="0" smtClean="0">
                <a:latin typeface="+mn-lt"/>
                <a:ea typeface="+mn-ea"/>
              </a:rPr>
              <a:t>               </a:t>
            </a:r>
            <a:r>
              <a:rPr lang="ko-KR" altLang="en-US" sz="1600" b="1" kern="0" dirty="0" smtClean="0">
                <a:latin typeface="+mn-lt"/>
                <a:ea typeface="+mn-ea"/>
              </a:rPr>
              <a:t>분리 법인설립 </a:t>
            </a:r>
            <a:endParaRPr lang="en-US" altLang="ko-KR" sz="1600" b="1" kern="0" dirty="0" smtClean="0">
              <a:latin typeface="+mn-lt"/>
              <a:ea typeface="+mn-ea"/>
            </a:endParaRPr>
          </a:p>
          <a:p>
            <a:pPr marL="355600" marR="0" lvl="0" indent="-355600" algn="l" defTabSz="947738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FF99CC"/>
              </a:buClr>
              <a:buSzTx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lang="en-US" altLang="ko-KR" sz="1600" b="1" kern="0" dirty="0" smtClean="0">
                <a:latin typeface="+mn-lt"/>
                <a:ea typeface="+mn-ea"/>
              </a:rPr>
              <a:t>               (</a:t>
            </a:r>
            <a:r>
              <a:rPr lang="ko-KR" altLang="en-US" sz="1600" b="1" kern="0" dirty="0" err="1" smtClean="0">
                <a:latin typeface="+mn-lt"/>
                <a:ea typeface="+mn-ea"/>
              </a:rPr>
              <a:t>케이앤더블유</a:t>
            </a:r>
            <a:r>
              <a:rPr lang="en-US" altLang="ko-KR" sz="1600" b="1" kern="0" dirty="0" smtClean="0">
                <a:latin typeface="+mn-lt"/>
                <a:ea typeface="+mn-ea"/>
              </a:rPr>
              <a:t>)</a:t>
            </a:r>
          </a:p>
          <a:p>
            <a:pPr marL="355600" marR="0" lvl="0" indent="-355600" algn="l" defTabSz="947738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FF99CC"/>
              </a:buClr>
              <a:buSzTx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1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대표이사 </a:t>
            </a:r>
            <a:r>
              <a:rPr kumimoji="1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1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박 홍래</a:t>
            </a:r>
          </a:p>
          <a:p>
            <a:pPr marL="355600" marR="0" lvl="0" indent="-355600" algn="l" defTabSz="947738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FF99CC"/>
              </a:buClr>
              <a:buSzTx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1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주소</a:t>
            </a:r>
            <a:r>
              <a:rPr kumimoji="1" lang="ko-KR" altLang="en-US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ko-KR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1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대전광역시 유성구 </a:t>
            </a:r>
            <a:r>
              <a:rPr kumimoji="1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테크노</a:t>
            </a:r>
            <a:r>
              <a:rPr kumimoji="1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로 </a:t>
            </a:r>
            <a:r>
              <a:rPr kumimoji="1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334</a:t>
            </a:r>
          </a:p>
          <a:p>
            <a:pPr marL="355600" marR="0" lvl="0" indent="-355600" algn="l" defTabSz="947738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FF99CC"/>
              </a:buClr>
              <a:buSzTx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1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대표전화  </a:t>
            </a:r>
            <a:r>
              <a:rPr kumimoji="1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042-934-7600</a:t>
            </a:r>
          </a:p>
          <a:p>
            <a:pPr marL="355600" marR="0" lvl="0" indent="-355600" algn="l" defTabSz="947738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FF99CC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1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홈페이지  </a:t>
            </a:r>
            <a:r>
              <a:rPr kumimoji="1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www.wacco.co.kr</a:t>
            </a:r>
          </a:p>
          <a:p>
            <a:pPr marL="355600" marR="0" lvl="0" indent="-355600" algn="l" defTabSz="947738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FF99CC"/>
              </a:buClr>
              <a:buSzTx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1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자 본 금   </a:t>
            </a:r>
            <a:r>
              <a:rPr kumimoji="1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10 </a:t>
            </a:r>
            <a:r>
              <a:rPr kumimoji="1" lang="ko-KR" alt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억원</a:t>
            </a:r>
            <a:endParaRPr kumimoji="1" lang="en-US" altLang="ko-KR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marR="0" lvl="0" indent="-355600" algn="l" defTabSz="947738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FF99CC"/>
              </a:buClr>
              <a:buSzTx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1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종 업 원   </a:t>
            </a:r>
            <a:r>
              <a:rPr kumimoji="1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15</a:t>
            </a:r>
            <a:r>
              <a:rPr kumimoji="1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명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5405442" y="3481387"/>
            <a:ext cx="21431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47738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 </a:t>
            </a:r>
            <a:r>
              <a:rPr kumimoji="1" lang="ko-K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경영이념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6176972" y="4538670"/>
            <a:ext cx="250033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marL="355600" marR="0" lvl="0" indent="-355600" algn="l" defTabSz="947738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FF99CC"/>
              </a:buClr>
              <a:buSzTx/>
              <a:tabLst/>
              <a:defRPr/>
            </a:pPr>
            <a:r>
              <a:rPr lang="ko-KR" altLang="en-US" sz="2400" b="1" kern="0" cap="all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계획은 여유롭게</a:t>
            </a:r>
            <a:endParaRPr lang="en-US" altLang="ko-KR" sz="2400" b="1" kern="0" cap="all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marL="355600" marR="0" lvl="0" indent="-355600" algn="l" defTabSz="947738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FF99CC"/>
              </a:buClr>
              <a:buSzTx/>
              <a:tabLst/>
              <a:defRPr/>
            </a:pPr>
            <a:r>
              <a:rPr kumimoji="1" lang="ko-KR" altLang="en-US" sz="2400" b="1" i="0" u="none" strike="noStrike" kern="0" cap="all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업무는 침착하게</a:t>
            </a:r>
            <a:endParaRPr kumimoji="1" lang="en-US" altLang="ko-KR" sz="2400" b="1" i="0" u="none" strike="noStrike" kern="0" cap="all" normalizeH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55600" marR="0" lvl="0" indent="-355600" algn="l" defTabSz="947738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FF99CC"/>
              </a:buClr>
              <a:buSzTx/>
              <a:tabLst/>
              <a:defRPr/>
            </a:pPr>
            <a:r>
              <a:rPr kumimoji="1" lang="ko-KR" altLang="en-US" sz="24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열정적인 인간성</a:t>
            </a:r>
          </a:p>
        </p:txBody>
      </p:sp>
      <p:sp>
        <p:nvSpPr>
          <p:cNvPr id="11" name="액자 10"/>
          <p:cNvSpPr/>
          <p:nvPr/>
        </p:nvSpPr>
        <p:spPr bwMode="auto">
          <a:xfrm>
            <a:off x="5548318" y="4095754"/>
            <a:ext cx="3667184" cy="2143140"/>
          </a:xfrm>
          <a:prstGeom prst="fram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180000" bIns="45720" numCol="1" rtlCol="0" anchor="t" anchorCtr="0" compatLnSpc="1">
            <a:prstTxWarp prst="textNoShape">
              <a:avLst/>
            </a:prstTxWarp>
          </a:bodyPr>
          <a:lstStyle/>
          <a:p>
            <a:pPr marL="290513" marR="0" indent="-290513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99FF"/>
              </a:buClr>
              <a:buSzPct val="200000"/>
              <a:buFont typeface="Wingdings" pitchFamily="2" charset="2"/>
              <a:buChar char="§"/>
              <a:tabLst>
                <a:tab pos="382588" algn="l"/>
              </a:tabLst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40963" name="Picture 3" descr="C:\Users\user\Pictures\2017-06-05\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4588" y="1580034"/>
            <a:ext cx="3384376" cy="1903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>
          <a:xfrm>
            <a:off x="1119162" y="1095358"/>
            <a:ext cx="41148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ko-KR" dirty="0" smtClean="0">
                <a:solidFill>
                  <a:schemeClr val="accent2"/>
                </a:solidFill>
              </a:rPr>
              <a:t>3. </a:t>
            </a:r>
            <a:r>
              <a:rPr lang="ko-KR" altLang="en-US" dirty="0" smtClean="0">
                <a:solidFill>
                  <a:schemeClr val="accent2"/>
                </a:solidFill>
              </a:rPr>
              <a:t>매출 현황</a:t>
            </a:r>
          </a:p>
        </p:txBody>
      </p:sp>
      <p:graphicFrame>
        <p:nvGraphicFramePr>
          <p:cNvPr id="12" name="차트 11"/>
          <p:cNvGraphicFramePr/>
          <p:nvPr/>
        </p:nvGraphicFramePr>
        <p:xfrm>
          <a:off x="1762104" y="1881176"/>
          <a:ext cx="5961082" cy="3902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47724" y="1095358"/>
            <a:ext cx="1905000" cy="609600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altLang="ko-KR" dirty="0" smtClean="0">
                <a:solidFill>
                  <a:schemeClr val="accent2"/>
                </a:solidFill>
              </a:rPr>
              <a:t>4. </a:t>
            </a:r>
            <a:r>
              <a:rPr lang="ko-KR" altLang="en-US" dirty="0" smtClean="0">
                <a:solidFill>
                  <a:schemeClr val="accent2"/>
                </a:solidFill>
              </a:rPr>
              <a:t>조 직 도</a:t>
            </a:r>
          </a:p>
        </p:txBody>
      </p:sp>
      <p:sp>
        <p:nvSpPr>
          <p:cNvPr id="31" name="Rectangle 1096"/>
          <p:cNvSpPr>
            <a:spLocks noChangeArrowheads="1"/>
          </p:cNvSpPr>
          <p:nvPr/>
        </p:nvSpPr>
        <p:spPr bwMode="auto">
          <a:xfrm>
            <a:off x="4476747" y="1549390"/>
            <a:ext cx="1152525" cy="474662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32" tIns="45717" rIns="91432" bIns="45717" anchor="ctr"/>
          <a:lstStyle/>
          <a:p>
            <a:pPr algn="ctr">
              <a:defRPr/>
            </a:pPr>
            <a:r>
              <a:rPr lang="ko-KR" altLang="en-US" sz="1400" b="1" dirty="0">
                <a:latin typeface="바탕체" pitchFamily="17" charset="-127"/>
                <a:ea typeface="바탕체" pitchFamily="17" charset="-127"/>
              </a:rPr>
              <a:t>대 표 이 사</a:t>
            </a:r>
          </a:p>
        </p:txBody>
      </p:sp>
      <p:sp>
        <p:nvSpPr>
          <p:cNvPr id="37" name="Rectangle 1102"/>
          <p:cNvSpPr>
            <a:spLocks noChangeArrowheads="1"/>
          </p:cNvSpPr>
          <p:nvPr/>
        </p:nvSpPr>
        <p:spPr bwMode="auto">
          <a:xfrm>
            <a:off x="3824254" y="4674098"/>
            <a:ext cx="1071570" cy="360363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32" tIns="45717" rIns="91432" bIns="45717" anchor="ctr"/>
          <a:lstStyle/>
          <a:p>
            <a:pPr algn="ctr">
              <a:defRPr/>
            </a:pPr>
            <a:r>
              <a:rPr lang="ko-KR" altLang="en-US" sz="1400" b="1" dirty="0" err="1" smtClean="0">
                <a:latin typeface="바탕체" pitchFamily="17" charset="-127"/>
                <a:ea typeface="바탕체" pitchFamily="17" charset="-127"/>
              </a:rPr>
              <a:t>품질부</a:t>
            </a:r>
            <a:endParaRPr lang="en-US" altLang="ko-KR" sz="1400" b="1" dirty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38" name="Rectangle 1103"/>
          <p:cNvSpPr>
            <a:spLocks noChangeArrowheads="1"/>
          </p:cNvSpPr>
          <p:nvPr/>
        </p:nvSpPr>
        <p:spPr bwMode="auto">
          <a:xfrm>
            <a:off x="2547922" y="4667258"/>
            <a:ext cx="1143008" cy="360363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32" tIns="45717" rIns="91432" bIns="45717" anchor="ctr"/>
          <a:lstStyle/>
          <a:p>
            <a:pPr algn="ctr">
              <a:defRPr/>
            </a:pPr>
            <a:r>
              <a:rPr lang="ko-KR" altLang="en-US" sz="1400" b="1" dirty="0" err="1" smtClean="0">
                <a:latin typeface="바탕체" pitchFamily="17" charset="-127"/>
                <a:ea typeface="바탕체" pitchFamily="17" charset="-127"/>
              </a:rPr>
              <a:t>생산부</a:t>
            </a:r>
            <a:endParaRPr lang="en-US" altLang="ko-KR" sz="1400" b="1" dirty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39" name="Rectangle 1104"/>
          <p:cNvSpPr>
            <a:spLocks noChangeArrowheads="1"/>
          </p:cNvSpPr>
          <p:nvPr/>
        </p:nvSpPr>
        <p:spPr bwMode="auto">
          <a:xfrm>
            <a:off x="5048252" y="4667258"/>
            <a:ext cx="1143008" cy="360363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32" tIns="45717" rIns="91432" bIns="45717" anchor="ctr"/>
          <a:lstStyle/>
          <a:p>
            <a:pPr algn="ctr">
              <a:defRPr/>
            </a:pPr>
            <a:r>
              <a:rPr lang="ko-KR" altLang="en-US" sz="1400" b="1" dirty="0" smtClean="0">
                <a:latin typeface="바탕체" pitchFamily="17" charset="-127"/>
                <a:ea typeface="바탕체" pitchFamily="17" charset="-127"/>
              </a:rPr>
              <a:t>개발부</a:t>
            </a:r>
            <a:endParaRPr lang="en-US" altLang="ko-KR" sz="1400" b="1" dirty="0">
              <a:latin typeface="바탕체" pitchFamily="17" charset="-127"/>
              <a:ea typeface="바탕체" pitchFamily="17" charset="-127"/>
            </a:endParaRPr>
          </a:p>
        </p:txBody>
      </p:sp>
      <p:cxnSp>
        <p:nvCxnSpPr>
          <p:cNvPr id="51" name="직선 연결선 50"/>
          <p:cNvCxnSpPr/>
          <p:nvPr/>
        </p:nvCxnSpPr>
        <p:spPr bwMode="auto">
          <a:xfrm>
            <a:off x="3538362" y="1797755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Rectangle 1104"/>
          <p:cNvSpPr>
            <a:spLocks noChangeArrowheads="1"/>
          </p:cNvSpPr>
          <p:nvPr/>
        </p:nvSpPr>
        <p:spPr bwMode="auto">
          <a:xfrm>
            <a:off x="6334136" y="4667258"/>
            <a:ext cx="1071570" cy="360363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32" tIns="45717" rIns="91432" bIns="45717" anchor="ctr"/>
          <a:lstStyle/>
          <a:p>
            <a:pPr algn="ctr">
              <a:defRPr/>
            </a:pPr>
            <a:r>
              <a:rPr lang="ko-KR" altLang="en-US" sz="1400" b="1" dirty="0" smtClean="0">
                <a:latin typeface="바탕체" pitchFamily="17" charset="-127"/>
                <a:ea typeface="바탕체" pitchFamily="17" charset="-127"/>
              </a:rPr>
              <a:t>관리부</a:t>
            </a:r>
            <a:endParaRPr lang="en-US" altLang="ko-KR" sz="1400" b="1" dirty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64" name="Rectangle 1098"/>
          <p:cNvSpPr>
            <a:spLocks noChangeArrowheads="1"/>
          </p:cNvSpPr>
          <p:nvPr/>
        </p:nvSpPr>
        <p:spPr bwMode="auto">
          <a:xfrm>
            <a:off x="4405310" y="3309936"/>
            <a:ext cx="1214437" cy="360362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1432" tIns="45717" rIns="91432" bIns="45717" anchor="ctr"/>
          <a:lstStyle/>
          <a:p>
            <a:pPr algn="ctr">
              <a:defRPr/>
            </a:pPr>
            <a:r>
              <a:rPr lang="ko-KR" altLang="en-US" sz="1400" b="1" dirty="0" smtClean="0">
                <a:latin typeface="바탕체" pitchFamily="17" charset="-127"/>
                <a:ea typeface="바탕체" pitchFamily="17" charset="-127"/>
              </a:rPr>
              <a:t>모터사업부</a:t>
            </a:r>
            <a:endParaRPr lang="ko-KR" altLang="en-US" sz="1400" b="1" dirty="0">
              <a:latin typeface="바탕체" pitchFamily="17" charset="-127"/>
              <a:ea typeface="바탕체" pitchFamily="17" charset="-127"/>
            </a:endParaRPr>
          </a:p>
        </p:txBody>
      </p:sp>
      <p:cxnSp>
        <p:nvCxnSpPr>
          <p:cNvPr id="81" name="직선 연결선 80"/>
          <p:cNvCxnSpPr/>
          <p:nvPr/>
        </p:nvCxnSpPr>
        <p:spPr bwMode="auto">
          <a:xfrm>
            <a:off x="5048252" y="2809870"/>
            <a:ext cx="2143140" cy="1588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직선 연결선 83"/>
          <p:cNvCxnSpPr/>
          <p:nvPr/>
        </p:nvCxnSpPr>
        <p:spPr bwMode="auto">
          <a:xfrm rot="10800000">
            <a:off x="7905771" y="2835274"/>
            <a:ext cx="71438" cy="1588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직선 연결선 86"/>
          <p:cNvCxnSpPr/>
          <p:nvPr/>
        </p:nvCxnSpPr>
        <p:spPr bwMode="auto">
          <a:xfrm>
            <a:off x="2619360" y="2809870"/>
            <a:ext cx="3343292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직선 연결선 94"/>
          <p:cNvCxnSpPr/>
          <p:nvPr/>
        </p:nvCxnSpPr>
        <p:spPr bwMode="auto">
          <a:xfrm>
            <a:off x="3190864" y="3667126"/>
            <a:ext cx="3486168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꺾인 연결선 105"/>
          <p:cNvCxnSpPr/>
          <p:nvPr/>
        </p:nvCxnSpPr>
        <p:spPr bwMode="auto">
          <a:xfrm>
            <a:off x="4976814" y="2809870"/>
            <a:ext cx="914400" cy="914400"/>
          </a:xfrm>
          <a:prstGeom prst="bent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직선 연결선 109"/>
          <p:cNvCxnSpPr>
            <a:stCxn id="64" idx="0"/>
          </p:cNvCxnSpPr>
          <p:nvPr/>
        </p:nvCxnSpPr>
        <p:spPr bwMode="auto">
          <a:xfrm>
            <a:off x="4976814" y="3309936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직선 연결선 113"/>
          <p:cNvCxnSpPr>
            <a:stCxn id="64" idx="0"/>
          </p:cNvCxnSpPr>
          <p:nvPr/>
        </p:nvCxnSpPr>
        <p:spPr bwMode="auto">
          <a:xfrm>
            <a:off x="4976814" y="3309936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직선 연결선 181"/>
          <p:cNvCxnSpPr>
            <a:stCxn id="38" idx="0"/>
          </p:cNvCxnSpPr>
          <p:nvPr/>
        </p:nvCxnSpPr>
        <p:spPr bwMode="auto">
          <a:xfrm rot="5400000" flipH="1" flipV="1">
            <a:off x="2833674" y="4381506"/>
            <a:ext cx="571504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직선 연결선 193"/>
          <p:cNvCxnSpPr/>
          <p:nvPr/>
        </p:nvCxnSpPr>
        <p:spPr bwMode="auto">
          <a:xfrm>
            <a:off x="7048516" y="3309936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직선 연결선 200"/>
          <p:cNvCxnSpPr>
            <a:stCxn id="37" idx="0"/>
          </p:cNvCxnSpPr>
          <p:nvPr/>
        </p:nvCxnSpPr>
        <p:spPr bwMode="auto">
          <a:xfrm rot="16200000" flipV="1">
            <a:off x="4270743" y="4584801"/>
            <a:ext cx="142876" cy="35717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2" name="직선 연결선 211"/>
          <p:cNvCxnSpPr>
            <a:stCxn id="31" idx="2"/>
          </p:cNvCxnSpPr>
          <p:nvPr/>
        </p:nvCxnSpPr>
        <p:spPr bwMode="auto">
          <a:xfrm rot="5400000">
            <a:off x="4609300" y="2463004"/>
            <a:ext cx="882662" cy="475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9" name="직선 연결선 218"/>
          <p:cNvCxnSpPr>
            <a:stCxn id="64" idx="0"/>
          </p:cNvCxnSpPr>
          <p:nvPr/>
        </p:nvCxnSpPr>
        <p:spPr bwMode="auto">
          <a:xfrm rot="5400000" flipH="1" flipV="1">
            <a:off x="4923233" y="3184918"/>
            <a:ext cx="214314" cy="35723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1" name="직선 연결선 230"/>
          <p:cNvCxnSpPr/>
          <p:nvPr/>
        </p:nvCxnSpPr>
        <p:spPr bwMode="auto">
          <a:xfrm>
            <a:off x="5048252" y="2809870"/>
            <a:ext cx="985838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7" name="직선 연결선 236"/>
          <p:cNvCxnSpPr/>
          <p:nvPr/>
        </p:nvCxnSpPr>
        <p:spPr bwMode="auto">
          <a:xfrm>
            <a:off x="6905640" y="352425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꺾인 연결선 246"/>
          <p:cNvCxnSpPr>
            <a:stCxn id="64" idx="0"/>
          </p:cNvCxnSpPr>
          <p:nvPr/>
        </p:nvCxnSpPr>
        <p:spPr bwMode="auto">
          <a:xfrm rot="16200000" flipV="1">
            <a:off x="4887515" y="3184921"/>
            <a:ext cx="214314" cy="3571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직선 연결선 81"/>
          <p:cNvCxnSpPr>
            <a:stCxn id="37" idx="0"/>
          </p:cNvCxnSpPr>
          <p:nvPr/>
        </p:nvCxnSpPr>
        <p:spPr bwMode="auto">
          <a:xfrm>
            <a:off x="4324320" y="4674098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직선 연결선 84"/>
          <p:cNvCxnSpPr>
            <a:stCxn id="37" idx="0"/>
          </p:cNvCxnSpPr>
          <p:nvPr/>
        </p:nvCxnSpPr>
        <p:spPr bwMode="auto">
          <a:xfrm>
            <a:off x="4324320" y="4674098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직선 연결선 87"/>
          <p:cNvCxnSpPr>
            <a:stCxn id="37" idx="0"/>
          </p:cNvCxnSpPr>
          <p:nvPr/>
        </p:nvCxnSpPr>
        <p:spPr bwMode="auto">
          <a:xfrm rot="5400000" flipH="1" flipV="1">
            <a:off x="3806394" y="4084735"/>
            <a:ext cx="1143008" cy="35719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직선 연결선 120"/>
          <p:cNvCxnSpPr/>
          <p:nvPr/>
        </p:nvCxnSpPr>
        <p:spPr bwMode="auto">
          <a:xfrm>
            <a:off x="3119426" y="4095754"/>
            <a:ext cx="3786214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직선 연결선 121"/>
          <p:cNvCxnSpPr/>
          <p:nvPr/>
        </p:nvCxnSpPr>
        <p:spPr bwMode="auto">
          <a:xfrm rot="5400000" flipH="1" flipV="1">
            <a:off x="4834732" y="3880646"/>
            <a:ext cx="42862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직선 연결선 93"/>
          <p:cNvCxnSpPr/>
          <p:nvPr/>
        </p:nvCxnSpPr>
        <p:spPr bwMode="auto">
          <a:xfrm rot="5400000" flipH="1" flipV="1">
            <a:off x="4120352" y="4380712"/>
            <a:ext cx="571504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직선 연결선 95"/>
          <p:cNvCxnSpPr/>
          <p:nvPr/>
        </p:nvCxnSpPr>
        <p:spPr bwMode="auto">
          <a:xfrm rot="5400000" flipH="1" flipV="1">
            <a:off x="5334798" y="4380712"/>
            <a:ext cx="571504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직선 연결선 96"/>
          <p:cNvCxnSpPr/>
          <p:nvPr/>
        </p:nvCxnSpPr>
        <p:spPr bwMode="auto">
          <a:xfrm rot="5400000" flipH="1" flipV="1">
            <a:off x="6620682" y="4380712"/>
            <a:ext cx="571504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직선 연결선 99"/>
          <p:cNvCxnSpPr/>
          <p:nvPr/>
        </p:nvCxnSpPr>
        <p:spPr bwMode="auto">
          <a:xfrm rot="5400000" flipH="1" flipV="1">
            <a:off x="4834732" y="3094828"/>
            <a:ext cx="42862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50" y="1095375"/>
            <a:ext cx="4643444" cy="457200"/>
          </a:xfrm>
        </p:spPr>
        <p:txBody>
          <a:bodyPr anchor="t"/>
          <a:lstStyle/>
          <a:p>
            <a:pPr algn="l">
              <a:defRPr/>
            </a:pPr>
            <a:r>
              <a:rPr lang="ko-KR" altLang="en-US" dirty="0" smtClean="0">
                <a:solidFill>
                  <a:schemeClr val="accent2"/>
                </a:solidFill>
              </a:rPr>
              <a:t> </a:t>
            </a:r>
            <a:r>
              <a:rPr lang="en-US" altLang="ko-KR" dirty="0" smtClean="0">
                <a:solidFill>
                  <a:schemeClr val="accent2"/>
                </a:solidFill>
              </a:rPr>
              <a:t>5. </a:t>
            </a:r>
            <a:r>
              <a:rPr lang="ko-KR" altLang="en-US" dirty="0" smtClean="0">
                <a:solidFill>
                  <a:schemeClr val="accent2"/>
                </a:solidFill>
              </a:rPr>
              <a:t>보유기술 현황 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1233462" y="1595424"/>
          <a:ext cx="7758167" cy="4664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381"/>
                <a:gridCol w="3638786"/>
              </a:tblGrid>
              <a:tr h="3801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보 유 기 술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smtClean="0"/>
                        <a:t>적 용 예</a:t>
                      </a:r>
                    </a:p>
                  </a:txBody>
                  <a:tcPr/>
                </a:tc>
              </a:tr>
              <a:tr h="1631020">
                <a:tc>
                  <a:txBody>
                    <a:bodyPr/>
                    <a:lstStyle/>
                    <a:p>
                      <a:pPr marL="355600" marR="0" lvl="0" indent="-355600" algn="l" defTabSz="9477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CC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1" lang="ko-KR" altLang="en-US" sz="1400" b="1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모터설계</a:t>
                      </a:r>
                      <a:r>
                        <a:rPr kumimoji="1" lang="en-US" altLang="ko-KR" sz="1400" b="1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ko-KR" altLang="en-US" sz="1400" b="1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및 해석기술</a:t>
                      </a:r>
                      <a:endParaRPr kumimoji="1" lang="en-US" altLang="ko-KR" sz="1400" b="1" i="0" u="sng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-355600" algn="l" defTabSz="9477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CC"/>
                        </a:buClr>
                        <a:buSzTx/>
                        <a:tabLst/>
                        <a:defRPr/>
                      </a:pPr>
                      <a:r>
                        <a:rPr lang="en-US" altLang="ko-KR" sz="1200" b="1" kern="0" dirty="0" smtClean="0">
                          <a:latin typeface="+mn-lt"/>
                          <a:ea typeface="+mn-ea"/>
                        </a:rPr>
                        <a:t>	SPEED  </a:t>
                      </a:r>
                      <a:r>
                        <a:rPr lang="en-US" altLang="ko-KR" sz="1200" b="1" kern="0" baseline="0" dirty="0" smtClean="0">
                          <a:latin typeface="+mn-lt"/>
                          <a:ea typeface="+mn-ea"/>
                        </a:rPr>
                        <a:t>S/W</a:t>
                      </a:r>
                      <a:r>
                        <a:rPr lang="ko-KR" altLang="en-US" sz="1200" b="1" kern="0" baseline="0" dirty="0" smtClean="0">
                          <a:latin typeface="+mn-lt"/>
                          <a:ea typeface="+mn-ea"/>
                        </a:rPr>
                        <a:t>를 활용한 모터 기본</a:t>
                      </a:r>
                      <a:r>
                        <a:rPr lang="ko-KR" altLang="en-US" sz="1200" b="1" kern="0" dirty="0" smtClean="0">
                          <a:latin typeface="+mn-lt"/>
                          <a:ea typeface="+mn-ea"/>
                        </a:rPr>
                        <a:t>설계 기술</a:t>
                      </a:r>
                      <a:endParaRPr lang="en-US" altLang="ko-KR" sz="1200" b="1" kern="0" dirty="0" smtClean="0">
                        <a:latin typeface="+mn-lt"/>
                        <a:ea typeface="+mn-ea"/>
                      </a:endParaRPr>
                    </a:p>
                    <a:p>
                      <a:pPr marL="355600" marR="0" lvl="0" indent="-355600" algn="l" defTabSz="9477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CC"/>
                        </a:buClr>
                        <a:buSzTx/>
                        <a:tabLst/>
                        <a:defRPr/>
                      </a:pPr>
                      <a:r>
                        <a:rPr kumimoji="1" lang="en-US" altLang="ko-KR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	MAXWELL  S/W</a:t>
                      </a:r>
                      <a:r>
                        <a:rPr kumimoji="1" lang="ko-KR" altLang="en-US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를 활용한  모터 </a:t>
                      </a:r>
                      <a:r>
                        <a:rPr kumimoji="1" lang="en-US" altLang="ko-KR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ko-KR" altLang="en-US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전자기해석 기술</a:t>
                      </a:r>
                      <a:endParaRPr kumimoji="1" lang="en-US" altLang="ko-KR" sz="1200" b="1" i="0" u="none" strike="noStrike" kern="0" cap="none" spc="0" normalizeH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-355600" algn="l" defTabSz="9477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CC"/>
                        </a:buClr>
                        <a:buSzTx/>
                        <a:tabLst/>
                        <a:defRPr/>
                      </a:pPr>
                      <a:r>
                        <a:rPr lang="en-US" altLang="ko-KR" sz="1200" b="1" kern="0" dirty="0" smtClean="0">
                          <a:latin typeface="+mn-lt"/>
                          <a:ea typeface="+mn-ea"/>
                        </a:rPr>
                        <a:t>       ANSYS S/W</a:t>
                      </a:r>
                      <a:r>
                        <a:rPr lang="ko-KR" altLang="en-US" sz="1200" b="1" kern="0" dirty="0" smtClean="0">
                          <a:latin typeface="+mn-lt"/>
                          <a:ea typeface="+mn-ea"/>
                        </a:rPr>
                        <a:t>를 활용한</a:t>
                      </a:r>
                      <a:r>
                        <a:rPr lang="ko-KR" altLang="en-US" sz="1200" b="1" kern="0" baseline="0" dirty="0" smtClean="0">
                          <a:latin typeface="+mn-lt"/>
                          <a:ea typeface="+mn-ea"/>
                        </a:rPr>
                        <a:t> 모터 열 연동해석 기술</a:t>
                      </a:r>
                      <a:r>
                        <a:rPr lang="en-US" altLang="ko-KR" sz="1200" b="1" kern="0" dirty="0" smtClean="0">
                          <a:latin typeface="+mn-lt"/>
                          <a:ea typeface="+mn-ea"/>
                        </a:rPr>
                        <a:t>   </a:t>
                      </a:r>
                    </a:p>
                    <a:p>
                      <a:pPr marL="355600" marR="0" lvl="0" indent="-355600" algn="l" defTabSz="9477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CC"/>
                        </a:buClr>
                        <a:buSzTx/>
                        <a:tabLst/>
                        <a:defRPr/>
                      </a:pPr>
                      <a:r>
                        <a:rPr lang="en-US" altLang="ko-KR" sz="1200" b="1" kern="0" dirty="0" smtClean="0">
                          <a:latin typeface="+mn-lt"/>
                          <a:ea typeface="+mn-ea"/>
                        </a:rPr>
                        <a:t>       ANSYS S/W</a:t>
                      </a:r>
                      <a:r>
                        <a:rPr lang="ko-KR" altLang="en-US" sz="1200" b="1" kern="0" dirty="0" smtClean="0">
                          <a:latin typeface="+mn-lt"/>
                          <a:ea typeface="+mn-ea"/>
                        </a:rPr>
                        <a:t>를 활용한 구조물 해석기술</a:t>
                      </a:r>
                      <a:endParaRPr lang="ko-KR" altLang="en-US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55600" marR="0" lvl="0" indent="-355600" algn="l" defTabSz="9477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C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latin typeface="+mn-lt"/>
                        </a:rPr>
                        <a:t>EWP BLDC</a:t>
                      </a:r>
                      <a:r>
                        <a:rPr lang="ko-KR" altLang="en-US" sz="1200" b="1" dirty="0" smtClean="0">
                          <a:latin typeface="+mn-lt"/>
                        </a:rPr>
                        <a:t>모터</a:t>
                      </a:r>
                      <a:r>
                        <a:rPr lang="en-US" altLang="ko-KR" sz="1200" b="1" dirty="0" smtClean="0">
                          <a:latin typeface="+mn-lt"/>
                        </a:rPr>
                        <a:t>, IPM</a:t>
                      </a:r>
                      <a:r>
                        <a:rPr lang="ko-KR" altLang="en-US" sz="1200" b="1" baseline="0" dirty="0" smtClean="0">
                          <a:latin typeface="+mn-lt"/>
                        </a:rPr>
                        <a:t>모터</a:t>
                      </a:r>
                      <a:r>
                        <a:rPr lang="ko-KR" altLang="en-US" sz="1200" b="1" dirty="0" smtClean="0">
                          <a:latin typeface="+mn-lt"/>
                        </a:rPr>
                        <a:t> </a:t>
                      </a:r>
                      <a:endParaRPr lang="en-US" altLang="ko-KR" sz="1200" b="1" dirty="0" smtClean="0">
                        <a:latin typeface="+mn-lt"/>
                      </a:endParaRPr>
                    </a:p>
                    <a:p>
                      <a:pPr marL="355600" marR="0" lvl="0" indent="-355600" algn="l" defTabSz="9477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C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latin typeface="+mn-lt"/>
                        </a:rPr>
                        <a:t>(TAM-EV</a:t>
                      </a:r>
                      <a:r>
                        <a:rPr lang="en-US" altLang="ko-KR" sz="1200" b="1" baseline="0" dirty="0" smtClean="0">
                          <a:latin typeface="+mn-lt"/>
                        </a:rPr>
                        <a:t> EWP 160W</a:t>
                      </a:r>
                      <a:r>
                        <a:rPr lang="ko-KR" altLang="en-US" sz="1200" b="1" baseline="0" dirty="0" smtClean="0">
                          <a:latin typeface="+mn-lt"/>
                        </a:rPr>
                        <a:t>용</a:t>
                      </a:r>
                      <a:r>
                        <a:rPr lang="en-US" altLang="ko-KR" sz="1200" b="1" baseline="0" dirty="0" smtClean="0">
                          <a:latin typeface="+mn-lt"/>
                        </a:rPr>
                        <a:t>, YF HEV </a:t>
                      </a:r>
                      <a:r>
                        <a:rPr lang="ko-KR" altLang="en-US" sz="1200" b="1" baseline="0" dirty="0" smtClean="0">
                          <a:latin typeface="+mn-lt"/>
                        </a:rPr>
                        <a:t>보조</a:t>
                      </a:r>
                      <a:endParaRPr lang="en-US" altLang="ko-KR" sz="1200" b="1" baseline="0" dirty="0" smtClean="0">
                        <a:latin typeface="+mn-lt"/>
                      </a:endParaRPr>
                    </a:p>
                    <a:p>
                      <a:pPr marL="355600" marR="0" lvl="0" indent="-355600" algn="l" defTabSz="9477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C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200" b="1" baseline="0" dirty="0" smtClean="0">
                          <a:latin typeface="+mn-lt"/>
                        </a:rPr>
                        <a:t>EWP 20W</a:t>
                      </a:r>
                      <a:r>
                        <a:rPr lang="ko-KR" altLang="en-US" sz="1200" b="1" baseline="0" dirty="0" smtClean="0">
                          <a:latin typeface="+mn-lt"/>
                        </a:rPr>
                        <a:t>용</a:t>
                      </a:r>
                      <a:r>
                        <a:rPr lang="en-US" altLang="ko-KR" sz="1200" b="1" baseline="0" dirty="0" smtClean="0">
                          <a:latin typeface="+mn-lt"/>
                        </a:rPr>
                        <a:t>, CHRYSLER EWP 250W</a:t>
                      </a:r>
                      <a:r>
                        <a:rPr lang="ko-KR" altLang="en-US" sz="1200" b="1" baseline="0" dirty="0" smtClean="0">
                          <a:latin typeface="+mn-lt"/>
                        </a:rPr>
                        <a:t>용</a:t>
                      </a:r>
                      <a:endParaRPr lang="en-US" altLang="ko-KR" sz="1200" b="1" baseline="0" dirty="0" smtClean="0">
                        <a:latin typeface="+mn-lt"/>
                      </a:endParaRPr>
                    </a:p>
                    <a:p>
                      <a:pPr marL="355600" marR="0" lvl="0" indent="-355600" algn="l" defTabSz="9477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C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200" b="1" baseline="0" dirty="0" smtClean="0">
                          <a:latin typeface="+mn-lt"/>
                        </a:rPr>
                        <a:t>KAPPA AE EWP 30W</a:t>
                      </a:r>
                      <a:r>
                        <a:rPr lang="ko-KR" altLang="en-US" sz="1200" b="1" baseline="0" dirty="0" smtClean="0">
                          <a:latin typeface="+mn-lt"/>
                        </a:rPr>
                        <a:t>용</a:t>
                      </a:r>
                      <a:r>
                        <a:rPr lang="en-US" altLang="ko-KR" sz="1200" b="1" baseline="0" dirty="0" smtClean="0">
                          <a:latin typeface="+mn-lt"/>
                        </a:rPr>
                        <a:t>,HONDA EWP </a:t>
                      </a:r>
                    </a:p>
                    <a:p>
                      <a:pPr marL="355600" marR="0" lvl="0" indent="-355600" algn="l" defTabSz="9477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C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200" b="1" baseline="0" dirty="0" smtClean="0">
                          <a:latin typeface="+mn-lt"/>
                        </a:rPr>
                        <a:t>350W</a:t>
                      </a:r>
                      <a:r>
                        <a:rPr lang="ko-KR" altLang="en-US" sz="1200" b="1" baseline="0" dirty="0" smtClean="0">
                          <a:latin typeface="+mn-lt"/>
                        </a:rPr>
                        <a:t>용</a:t>
                      </a:r>
                      <a:r>
                        <a:rPr lang="en-US" altLang="ko-KR" sz="1200" b="1" baseline="0" dirty="0" smtClean="0">
                          <a:latin typeface="+mn-lt"/>
                        </a:rPr>
                        <a:t>, TESLA  EWP 70W</a:t>
                      </a:r>
                      <a:r>
                        <a:rPr lang="ko-KR" altLang="en-US" sz="1200" b="1" baseline="0" dirty="0" smtClean="0">
                          <a:latin typeface="+mn-lt"/>
                        </a:rPr>
                        <a:t>용</a:t>
                      </a:r>
                      <a:endParaRPr lang="en-US" altLang="ko-KR" sz="1200" b="1" baseline="0" dirty="0" smtClean="0">
                        <a:latin typeface="+mn-lt"/>
                      </a:endParaRPr>
                    </a:p>
                    <a:p>
                      <a:pPr marL="355600" marR="0" lvl="0" indent="-355600" algn="l" defTabSz="9477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C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200" b="1" baseline="0" dirty="0" smtClean="0">
                          <a:latin typeface="+mn-lt"/>
                        </a:rPr>
                        <a:t>700W</a:t>
                      </a:r>
                      <a:r>
                        <a:rPr lang="ko-KR" altLang="en-US" sz="1200" b="1" baseline="0" dirty="0" smtClean="0">
                          <a:latin typeface="+mn-lt"/>
                        </a:rPr>
                        <a:t>연료전지 </a:t>
                      </a:r>
                      <a:r>
                        <a:rPr lang="en-US" altLang="ko-KR" sz="1200" b="1" baseline="0" dirty="0" smtClean="0">
                          <a:latin typeface="+mn-lt"/>
                        </a:rPr>
                        <a:t>EWP </a:t>
                      </a:r>
                      <a:r>
                        <a:rPr lang="ko-KR" altLang="en-US" sz="1200" b="1" baseline="0" dirty="0" smtClean="0">
                          <a:latin typeface="+mn-lt"/>
                        </a:rPr>
                        <a:t>외 다수</a:t>
                      </a:r>
                      <a:r>
                        <a:rPr lang="en-US" altLang="ko-KR" sz="1200" b="1" baseline="0" dirty="0" smtClean="0">
                          <a:latin typeface="+mn-lt"/>
                        </a:rPr>
                        <a:t>) </a:t>
                      </a:r>
                    </a:p>
                    <a:p>
                      <a:pPr marL="355600" marR="0" lvl="0" indent="-355600" algn="l" defTabSz="9477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C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200" b="1" baseline="0" dirty="0" smtClean="0">
                          <a:latin typeface="+mn-lt"/>
                        </a:rPr>
                        <a:t>ELECRIC SCOOTER IN-WHEEL MOTOR</a:t>
                      </a:r>
                    </a:p>
                  </a:txBody>
                  <a:tcPr anchor="ctr"/>
                </a:tc>
              </a:tr>
              <a:tr h="1216321">
                <a:tc>
                  <a:txBody>
                    <a:bodyPr/>
                    <a:lstStyle/>
                    <a:p>
                      <a:pPr marL="355600" marR="0" lvl="0" indent="-355600" algn="l" defTabSz="9477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CC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1" lang="en-US" altLang="ko-KR" sz="1400" b="1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CONTROLLER </a:t>
                      </a:r>
                      <a:r>
                        <a:rPr kumimoji="1" lang="ko-KR" altLang="en-US" sz="1400" b="1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설계기술</a:t>
                      </a:r>
                      <a:endParaRPr kumimoji="1" lang="en-US" altLang="ko-KR" sz="1400" b="1" i="0" u="sng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-355600" algn="l" defTabSz="9477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C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CIRCUIT &amp; PCB</a:t>
                      </a:r>
                      <a:r>
                        <a:rPr kumimoji="1" lang="ko-KR" altLang="en-US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설계기술</a:t>
                      </a:r>
                      <a:endParaRPr kumimoji="1" lang="en-US" altLang="ko-KR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-355600" algn="l" defTabSz="9477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C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SOFTWARE </a:t>
                      </a:r>
                      <a:r>
                        <a:rPr kumimoji="1" lang="ko-KR" altLang="en-US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검증 </a:t>
                      </a:r>
                      <a:r>
                        <a:rPr kumimoji="1" lang="en-US" altLang="ko-KR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&amp; RULE </a:t>
                      </a:r>
                      <a:r>
                        <a:rPr kumimoji="1" lang="ko-KR" altLang="en-US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체크기술</a:t>
                      </a:r>
                      <a:endParaRPr kumimoji="1" lang="en-US" altLang="ko-KR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-355600" algn="l" defTabSz="9477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C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PCB </a:t>
                      </a:r>
                      <a:r>
                        <a:rPr kumimoji="1" lang="ko-KR" altLang="en-US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최적 설계 및 열 해석기술</a:t>
                      </a:r>
                      <a:endParaRPr kumimoji="1" lang="en-US" altLang="ko-KR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-355600" algn="l" defTabSz="9477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CC"/>
                        </a:buClr>
                        <a:buSzTx/>
                        <a:tabLst/>
                        <a:defRPr/>
                      </a:pPr>
                      <a:r>
                        <a:rPr lang="en-US" altLang="ko-KR" sz="1200" b="1" kern="0" dirty="0" smtClean="0">
                          <a:latin typeface="+mn-lt"/>
                          <a:ea typeface="+mn-ea"/>
                        </a:rPr>
                        <a:t>	CAN, LIN </a:t>
                      </a:r>
                      <a:r>
                        <a:rPr lang="ko-KR" altLang="en-US" sz="1200" b="1" kern="0" dirty="0" smtClean="0">
                          <a:latin typeface="+mn-lt"/>
                          <a:ea typeface="+mn-ea"/>
                        </a:rPr>
                        <a:t>통신 평가기술</a:t>
                      </a:r>
                      <a:endParaRPr lang="ko-KR" altLang="en-US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55600" marR="0" lvl="0" indent="-355600" algn="l" defTabSz="9477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C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latin typeface="+mn-lt"/>
                        </a:rPr>
                        <a:t>전기스쿠터</a:t>
                      </a:r>
                      <a:r>
                        <a:rPr lang="ko-KR" altLang="en-US" sz="1200" b="1" baseline="0" dirty="0" smtClean="0">
                          <a:latin typeface="+mn-lt"/>
                        </a:rPr>
                        <a:t>용 벡터제어 </a:t>
                      </a:r>
                      <a:r>
                        <a:rPr lang="en-US" altLang="ko-KR" sz="1200" b="1" baseline="0" dirty="0" smtClean="0">
                          <a:latin typeface="+mn-lt"/>
                        </a:rPr>
                        <a:t>DRIVER</a:t>
                      </a:r>
                    </a:p>
                    <a:p>
                      <a:pPr marL="355600" marR="0" lvl="0" indent="-355600" algn="l" defTabSz="9477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C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200" b="1" baseline="0" dirty="0" smtClean="0">
                          <a:latin typeface="+mn-lt"/>
                        </a:rPr>
                        <a:t>전기자전거용 벡터제어 </a:t>
                      </a:r>
                      <a:r>
                        <a:rPr lang="en-US" altLang="ko-KR" sz="1200" b="1" baseline="0" dirty="0" smtClean="0">
                          <a:latin typeface="+mn-lt"/>
                        </a:rPr>
                        <a:t>DRIVER</a:t>
                      </a:r>
                    </a:p>
                    <a:p>
                      <a:pPr marL="355600" marR="0" lvl="0" indent="-355600" algn="l" defTabSz="9477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C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200" b="1" baseline="0" dirty="0" smtClean="0">
                          <a:latin typeface="+mn-lt"/>
                        </a:rPr>
                        <a:t>3</a:t>
                      </a:r>
                      <a:r>
                        <a:rPr lang="ko-KR" altLang="en-US" sz="1200" b="1" baseline="0" dirty="0" smtClean="0">
                          <a:latin typeface="+mn-lt"/>
                        </a:rPr>
                        <a:t>륜 전기차용 벡터제어 </a:t>
                      </a:r>
                      <a:r>
                        <a:rPr lang="en-US" altLang="ko-KR" sz="1200" b="1" baseline="0" dirty="0" smtClean="0">
                          <a:latin typeface="+mn-lt"/>
                        </a:rPr>
                        <a:t>DRIVER</a:t>
                      </a:r>
                      <a:endParaRPr lang="en-US" altLang="ko-KR" sz="1200" b="1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1437298">
                <a:tc>
                  <a:txBody>
                    <a:bodyPr/>
                    <a:lstStyle/>
                    <a:p>
                      <a:pPr marL="355600" marR="0" lvl="0" indent="-355600" algn="l" defTabSz="9477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CC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1" lang="ko-KR" altLang="en-US" sz="1400" b="1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모터 제조 기술</a:t>
                      </a:r>
                      <a:r>
                        <a:rPr kumimoji="1" lang="en-US" altLang="ko-KR" sz="1400" b="1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55600" marR="0" lvl="0" indent="-355600" algn="l" defTabSz="9477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C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STATOR </a:t>
                      </a:r>
                      <a:r>
                        <a:rPr kumimoji="1" lang="ko-KR" altLang="en-US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권선 및 </a:t>
                      </a:r>
                      <a:r>
                        <a:rPr kumimoji="1" lang="ko-KR" altLang="en-US" sz="12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퓨징</a:t>
                      </a:r>
                      <a:r>
                        <a:rPr kumimoji="1" lang="ko-KR" altLang="en-US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기술</a:t>
                      </a:r>
                      <a:endParaRPr kumimoji="1" lang="en-US" altLang="ko-KR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-355600" algn="l" defTabSz="9477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C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ko-KR" altLang="en-US" sz="1200" b="1" kern="0" dirty="0" smtClean="0">
                          <a:latin typeface="+mn-lt"/>
                          <a:ea typeface="+mn-ea"/>
                        </a:rPr>
                        <a:t>정밀 </a:t>
                      </a:r>
                      <a:r>
                        <a:rPr lang="ko-KR" altLang="en-US" sz="1200" b="1" kern="0" dirty="0" err="1" smtClean="0">
                          <a:latin typeface="+mn-lt"/>
                          <a:ea typeface="+mn-ea"/>
                        </a:rPr>
                        <a:t>바란싱</a:t>
                      </a:r>
                      <a:r>
                        <a:rPr lang="ko-KR" altLang="en-US" sz="1200" b="1" kern="0" dirty="0" smtClean="0">
                          <a:latin typeface="+mn-lt"/>
                          <a:ea typeface="+mn-ea"/>
                        </a:rPr>
                        <a:t> 및 교정기술 </a:t>
                      </a:r>
                      <a:endParaRPr lang="en-US" altLang="ko-KR" sz="1200" b="1" kern="0" dirty="0" smtClean="0">
                        <a:latin typeface="+mn-lt"/>
                        <a:ea typeface="+mn-ea"/>
                      </a:endParaRPr>
                    </a:p>
                    <a:p>
                      <a:pPr marL="355600" marR="0" lvl="0" indent="-355600" algn="l" defTabSz="9477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CC"/>
                        </a:buClr>
                        <a:buSzTx/>
                        <a:tabLst/>
                        <a:defRPr/>
                      </a:pPr>
                      <a:r>
                        <a:rPr kumimoji="1" lang="en-US" altLang="ko-KR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MAGNET </a:t>
                      </a:r>
                      <a:r>
                        <a:rPr kumimoji="1" lang="ko-KR" altLang="en-US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접착 및 </a:t>
                      </a:r>
                      <a:r>
                        <a:rPr kumimoji="1" lang="ko-KR" altLang="en-US" sz="12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착자</a:t>
                      </a:r>
                      <a:r>
                        <a:rPr kumimoji="1" lang="ko-KR" altLang="en-US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기술</a:t>
                      </a:r>
                      <a:endParaRPr lang="en-US" altLang="ko-KR" sz="1200" b="1" kern="0" dirty="0" smtClean="0">
                        <a:latin typeface="+mn-lt"/>
                        <a:ea typeface="+mn-ea"/>
                      </a:endParaRPr>
                    </a:p>
                    <a:p>
                      <a:pPr marL="355600" marR="0" lvl="0" indent="-355600" algn="l" defTabSz="9477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CC"/>
                        </a:buClr>
                        <a:buSzTx/>
                        <a:tabLst/>
                        <a:defRPr/>
                      </a:pPr>
                      <a:r>
                        <a:rPr lang="en-US" altLang="ko-KR" sz="1200" b="1" kern="0" dirty="0" smtClean="0">
                          <a:latin typeface="+mn-lt"/>
                          <a:ea typeface="+mn-ea"/>
                        </a:rPr>
                        <a:t>       PPS</a:t>
                      </a:r>
                      <a:r>
                        <a:rPr lang="en-US" altLang="ko-KR" sz="1200" b="1" kern="0" baseline="0" dirty="0" smtClean="0">
                          <a:latin typeface="+mn-lt"/>
                          <a:ea typeface="+mn-ea"/>
                        </a:rPr>
                        <a:t> GF40 MOLD</a:t>
                      </a:r>
                      <a:r>
                        <a:rPr lang="ko-KR" altLang="en-US" sz="1200" b="1" kern="0" baseline="0" dirty="0" smtClean="0">
                          <a:latin typeface="+mn-lt"/>
                          <a:ea typeface="+mn-ea"/>
                        </a:rPr>
                        <a:t> 방수형 </a:t>
                      </a:r>
                      <a:r>
                        <a:rPr lang="en-US" altLang="ko-KR" sz="1200" b="1" kern="0" baseline="0" dirty="0" smtClean="0">
                          <a:latin typeface="+mn-lt"/>
                          <a:ea typeface="+mn-ea"/>
                        </a:rPr>
                        <a:t>ROTOR ASS’Y </a:t>
                      </a:r>
                      <a:r>
                        <a:rPr lang="ko-KR" altLang="en-US" sz="1200" b="1" kern="0" baseline="0" dirty="0" smtClean="0">
                          <a:latin typeface="+mn-lt"/>
                          <a:ea typeface="+mn-ea"/>
                        </a:rPr>
                        <a:t>생산기술</a:t>
                      </a:r>
                      <a:endParaRPr lang="en-US" altLang="ko-KR" sz="1200" b="1" kern="0" baseline="0" dirty="0" smtClean="0">
                        <a:latin typeface="+mn-lt"/>
                        <a:ea typeface="+mn-ea"/>
                      </a:endParaRPr>
                    </a:p>
                    <a:p>
                      <a:pPr marL="355600" marR="0" lvl="0" indent="-355600" algn="l" defTabSz="9477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CC"/>
                        </a:buClr>
                        <a:buSzTx/>
                        <a:tabLst/>
                        <a:defRPr/>
                      </a:pPr>
                      <a:r>
                        <a:rPr lang="en-US" altLang="ko-KR" sz="1200" b="1" kern="0" baseline="0" dirty="0" smtClean="0">
                          <a:latin typeface="+mn-lt"/>
                          <a:ea typeface="+mn-ea"/>
                        </a:rPr>
                        <a:t>       </a:t>
                      </a:r>
                      <a:r>
                        <a:rPr lang="ko-KR" altLang="en-US" sz="1200" b="1" kern="0" baseline="0" dirty="0" smtClean="0">
                          <a:latin typeface="+mn-lt"/>
                          <a:ea typeface="+mn-ea"/>
                        </a:rPr>
                        <a:t>자동차용 </a:t>
                      </a:r>
                      <a:r>
                        <a:rPr lang="en-US" altLang="ko-KR" sz="1200" b="1" kern="0" baseline="0" dirty="0" smtClean="0">
                          <a:latin typeface="+mn-lt"/>
                          <a:ea typeface="+mn-ea"/>
                        </a:rPr>
                        <a:t>BLDC</a:t>
                      </a:r>
                      <a:r>
                        <a:rPr lang="ko-KR" altLang="en-US" sz="1200" b="1" kern="0" baseline="0" dirty="0" smtClean="0">
                          <a:latin typeface="+mn-lt"/>
                          <a:ea typeface="+mn-ea"/>
                        </a:rPr>
                        <a:t>모터  품질관리기술</a:t>
                      </a:r>
                      <a:endParaRPr lang="en-US" altLang="ko-KR" sz="1200" b="1" kern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55600" marR="0" lvl="0" indent="-355600" algn="l" defTabSz="9477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CC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kern="0" dirty="0" smtClean="0">
                        <a:latin typeface="+mn-lt"/>
                        <a:ea typeface="+mn-ea"/>
                      </a:endParaRPr>
                    </a:p>
                    <a:p>
                      <a:pPr marL="355600" marR="0" lvl="0" indent="-355600" algn="l" defTabSz="9477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CC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0" dirty="0" smtClean="0">
                          <a:latin typeface="+mn-lt"/>
                          <a:ea typeface="+mn-ea"/>
                        </a:rPr>
                        <a:t>TAM-EV </a:t>
                      </a:r>
                      <a:r>
                        <a:rPr lang="en-US" altLang="ko-KR" sz="1200" b="1" kern="0" baseline="0" dirty="0" smtClean="0">
                          <a:latin typeface="+mn-lt"/>
                          <a:ea typeface="+mn-ea"/>
                        </a:rPr>
                        <a:t> STATOR </a:t>
                      </a:r>
                      <a:r>
                        <a:rPr lang="en-US" altLang="ko-KR" sz="1200" b="1" kern="0" dirty="0" smtClean="0">
                          <a:latin typeface="+mn-lt"/>
                          <a:ea typeface="+mn-ea"/>
                        </a:rPr>
                        <a:t> ASS’Y</a:t>
                      </a:r>
                    </a:p>
                    <a:p>
                      <a:pPr marL="355600" marR="0" lvl="0" indent="-355600" algn="l" defTabSz="9477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CC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latin typeface="+mn-lt"/>
                        </a:rPr>
                        <a:t>TAM-EV  ROTOR</a:t>
                      </a:r>
                      <a:r>
                        <a:rPr lang="en-US" altLang="ko-KR" sz="1200" b="1" baseline="0" dirty="0" smtClean="0">
                          <a:latin typeface="+mn-lt"/>
                        </a:rPr>
                        <a:t>  ASS’Y</a:t>
                      </a:r>
                    </a:p>
                    <a:p>
                      <a:pPr marL="355600" marR="0" lvl="0" indent="-355600" algn="l" defTabSz="9477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CC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 smtClean="0">
                          <a:latin typeface="+mn-lt"/>
                        </a:rPr>
                        <a:t>CHRYSLER  ROTOR  ASS’Y</a:t>
                      </a:r>
                    </a:p>
                    <a:p>
                      <a:pPr marL="355600" marR="0" lvl="0" indent="-355600" algn="l" defTabSz="9477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CC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 smtClean="0">
                          <a:latin typeface="+mn-lt"/>
                        </a:rPr>
                        <a:t>ELECRIC SCOOTER IN-WHEEL MOTOR</a:t>
                      </a:r>
                    </a:p>
                    <a:p>
                      <a:pPr marL="355600" marR="0" lvl="0" indent="-355600" algn="l" defTabSz="9477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CC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baseline="0" dirty="0" smtClean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50" y="1095375"/>
            <a:ext cx="4357692" cy="457200"/>
          </a:xfrm>
        </p:spPr>
        <p:txBody>
          <a:bodyPr anchor="t"/>
          <a:lstStyle/>
          <a:p>
            <a:pPr algn="l">
              <a:defRPr/>
            </a:pPr>
            <a:r>
              <a:rPr lang="ko-KR" altLang="en-US" dirty="0" smtClean="0">
                <a:solidFill>
                  <a:schemeClr val="accent2"/>
                </a:solidFill>
              </a:rPr>
              <a:t> </a:t>
            </a:r>
            <a:r>
              <a:rPr lang="en-US" altLang="ko-KR" dirty="0" smtClean="0">
                <a:solidFill>
                  <a:schemeClr val="accent2"/>
                </a:solidFill>
              </a:rPr>
              <a:t>5. </a:t>
            </a:r>
            <a:r>
              <a:rPr lang="ko-KR" altLang="en-US" dirty="0" smtClean="0">
                <a:solidFill>
                  <a:schemeClr val="accent2"/>
                </a:solidFill>
              </a:rPr>
              <a:t>보유기술 현황 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pic>
        <p:nvPicPr>
          <p:cNvPr id="4" name="Picture 43" descr="바탕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5376" y="1666862"/>
            <a:ext cx="288032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3" descr="바탕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523" y="1666862"/>
            <a:ext cx="319576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:\DOCUME~1\jwpark\LOCALS~1\Temp\UNI000013980037.gi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8" t="7346" r="52404" b="46327"/>
          <a:stretch/>
        </p:blipFill>
        <p:spPr bwMode="auto">
          <a:xfrm>
            <a:off x="6248947" y="4797908"/>
            <a:ext cx="800055" cy="49025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DOCUME~1\jwpark\LOCALS~1\Temp\UNI000013980037.gi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14" t="53904" r="52990" b="12523"/>
          <a:stretch/>
        </p:blipFill>
        <p:spPr bwMode="auto">
          <a:xfrm>
            <a:off x="6934374" y="4348199"/>
            <a:ext cx="726356" cy="52973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0"/>
          <p:cNvSpPr>
            <a:spLocks noChangeArrowheads="1"/>
          </p:cNvSpPr>
          <p:nvPr/>
        </p:nvSpPr>
        <p:spPr bwMode="auto">
          <a:xfrm>
            <a:off x="5222628" y="2327893"/>
            <a:ext cx="2052638" cy="2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indent="-171450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en-US" altLang="ko-KR" sz="1100" b="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Circuit </a:t>
            </a:r>
            <a:r>
              <a:rPr kumimoji="0" lang="en-US" altLang="ko-KR" sz="1100" b="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&amp; PCB </a:t>
            </a:r>
            <a:r>
              <a:rPr kumimoji="0" lang="ko-KR" altLang="en-US" sz="1100" b="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설계</a:t>
            </a:r>
            <a:endParaRPr kumimoji="0" lang="en-US" altLang="ko-KR" sz="1100" b="0" kern="0" dirty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1" name="Picture 26" descr="C:\Documents and Settings\jwpark\바탕 화면\사진\PADS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27"/>
          <a:stretch>
            <a:fillRect/>
          </a:stretch>
        </p:blipFill>
        <p:spPr bwMode="auto">
          <a:xfrm>
            <a:off x="6829011" y="2611075"/>
            <a:ext cx="733120" cy="53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0"/>
          <p:cNvSpPr>
            <a:spLocks noChangeArrowheads="1"/>
          </p:cNvSpPr>
          <p:nvPr/>
        </p:nvSpPr>
        <p:spPr bwMode="auto">
          <a:xfrm>
            <a:off x="5222628" y="3348699"/>
            <a:ext cx="2438102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en-US" altLang="ko-KR" sz="1100" b="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Software </a:t>
            </a:r>
            <a:r>
              <a:rPr kumimoji="0" lang="ko-KR" altLang="en-US" sz="1100" b="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검증 </a:t>
            </a:r>
            <a:r>
              <a:rPr kumimoji="0" lang="en-US" altLang="ko-KR" sz="1100" b="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&amp; Rule </a:t>
            </a:r>
            <a:r>
              <a:rPr kumimoji="0" lang="ko-KR" altLang="en-US" sz="1100" b="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체크</a:t>
            </a:r>
            <a:endParaRPr kumimoji="0" lang="en-US" altLang="ko-KR" sz="1100" b="0" kern="0" dirty="0" smtClean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kumimoji="0" lang="ko-KR" altLang="en-US" sz="1100" b="0" kern="0" dirty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3" name="Picture 27" descr="C:\Documents and Settings\jwpark\바탕 화면\사진\qa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5387" y="3578370"/>
            <a:ext cx="716743" cy="46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0"/>
          <p:cNvSpPr>
            <a:spLocks noChangeArrowheads="1"/>
          </p:cNvSpPr>
          <p:nvPr/>
        </p:nvSpPr>
        <p:spPr bwMode="auto">
          <a:xfrm>
            <a:off x="5222628" y="4125949"/>
            <a:ext cx="2052638" cy="2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indent="-171450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en-US" altLang="ko-KR" sz="1100" b="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PCB </a:t>
            </a:r>
            <a:r>
              <a:rPr kumimoji="0" lang="ko-KR" altLang="en-US" sz="1100" b="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최적 </a:t>
            </a:r>
            <a:r>
              <a:rPr kumimoji="0" lang="ko-KR" altLang="en-US" sz="1100" b="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설계 및 </a:t>
            </a:r>
            <a:r>
              <a:rPr kumimoji="0" lang="ko-KR" altLang="en-US" sz="1100" b="0" kern="0" dirty="0" err="1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열해석</a:t>
            </a:r>
            <a:endParaRPr kumimoji="0" lang="en-US" altLang="ko-KR" sz="1100" b="0" kern="0" dirty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gray">
          <a:xfrm>
            <a:off x="1912294" y="2231468"/>
            <a:ext cx="2165350" cy="566737"/>
          </a:xfrm>
          <a:prstGeom prst="roundRect">
            <a:avLst>
              <a:gd name="adj" fmla="val 3435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auto" latinLnBrk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Font typeface="Cooper Black" pitchFamily="18" charset="0"/>
              <a:buNone/>
              <a:defRPr/>
            </a:pPr>
            <a:endParaRPr kumimoji="0" lang="ko-KR" altLang="en-US" sz="1600" b="0" ker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6" name="_x83540008" descr="EMB000005586a0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6331" y="4271133"/>
            <a:ext cx="862352" cy="91331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70"/>
          <p:cNvSpPr>
            <a:spLocks noChangeArrowheads="1"/>
          </p:cNvSpPr>
          <p:nvPr/>
        </p:nvSpPr>
        <p:spPr bwMode="auto">
          <a:xfrm>
            <a:off x="1924994" y="2328305"/>
            <a:ext cx="2322513" cy="2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indent="-171450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sz="1100" b="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고효율 </a:t>
            </a:r>
            <a:r>
              <a:rPr kumimoji="0" lang="en-US" altLang="ko-KR" sz="1100" b="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BLDC Motor </a:t>
            </a:r>
            <a:r>
              <a:rPr kumimoji="0" lang="ko-KR" altLang="en-US" sz="1100" b="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설계</a:t>
            </a:r>
            <a:endParaRPr kumimoji="0" lang="en-US" altLang="ko-KR" sz="1100" b="0" kern="0" dirty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Rectangle 70"/>
          <p:cNvSpPr>
            <a:spLocks noChangeArrowheads="1"/>
          </p:cNvSpPr>
          <p:nvPr/>
        </p:nvSpPr>
        <p:spPr bwMode="auto">
          <a:xfrm>
            <a:off x="1924994" y="4022168"/>
            <a:ext cx="2322513" cy="2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indent="-171450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ko-KR" altLang="en-US" sz="1100" b="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고효율 </a:t>
            </a:r>
            <a:r>
              <a:rPr kumimoji="0" lang="en-US" altLang="ko-KR" sz="1100" b="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BLDC Motor </a:t>
            </a:r>
            <a:r>
              <a:rPr kumimoji="0" lang="ko-KR" altLang="en-US" sz="1100" b="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해석</a:t>
            </a:r>
            <a:endParaRPr kumimoji="0" lang="en-US" altLang="ko-KR" sz="1100" b="0" kern="0" dirty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9" name="_x97357440" descr="EMB000010c0112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887" y="4778759"/>
            <a:ext cx="1520839" cy="81138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25" descr="C:\Documents and Settings\jwpark\바탕 화면\사진\pc-bdc2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0290" y="3281513"/>
            <a:ext cx="1088890" cy="73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그림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5243" y="3337435"/>
            <a:ext cx="1061088" cy="69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한쪽 모서리가 잘린 사각형 21"/>
          <p:cNvSpPr/>
          <p:nvPr/>
        </p:nvSpPr>
        <p:spPr bwMode="auto">
          <a:xfrm>
            <a:off x="2097486" y="4300706"/>
            <a:ext cx="961356" cy="434105"/>
          </a:xfrm>
          <a:prstGeom prst="snip1Rect">
            <a:avLst>
              <a:gd name="adj" fmla="val 46667"/>
            </a:avLst>
          </a:prstGeom>
          <a:gradFill flip="none" rotWithShape="1">
            <a:gsLst>
              <a:gs pos="50000">
                <a:srgbClr val="0070C0"/>
              </a:gs>
              <a:gs pos="100000">
                <a:srgbClr val="07569C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marL="0" lvl="1">
              <a:defRPr/>
            </a:pPr>
            <a:r>
              <a:rPr kumimoji="0" lang="fr-FR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FLUX</a:t>
            </a:r>
          </a:p>
          <a:p>
            <a:pPr marL="0" lvl="1">
              <a:defRPr/>
            </a:pPr>
            <a:r>
              <a:rPr lang="fr-FR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ANSYS</a:t>
            </a:r>
            <a:endParaRPr kumimoji="0" lang="fr-FR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defRPr/>
            </a:pPr>
            <a:endParaRPr kumimoji="0" lang="en-US" altLang="ko-KR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한쪽 모서리가 잘린 사각형 22"/>
          <p:cNvSpPr/>
          <p:nvPr/>
        </p:nvSpPr>
        <p:spPr bwMode="auto">
          <a:xfrm>
            <a:off x="2097486" y="2601231"/>
            <a:ext cx="961356" cy="587413"/>
          </a:xfrm>
          <a:prstGeom prst="snip1Rect">
            <a:avLst>
              <a:gd name="adj" fmla="val 46667"/>
            </a:avLst>
          </a:prstGeom>
          <a:gradFill flip="none" rotWithShape="1">
            <a:gsLst>
              <a:gs pos="50000">
                <a:srgbClr val="0070C0"/>
              </a:gs>
              <a:gs pos="100000">
                <a:srgbClr val="07569C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marL="0" lvl="1">
              <a:defRPr/>
            </a:pPr>
            <a:r>
              <a:rPr kumimoji="0" lang="fr-FR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SPEED</a:t>
            </a:r>
          </a:p>
          <a:p>
            <a:pPr marL="0" lvl="1">
              <a:defRPr/>
            </a:pPr>
            <a:r>
              <a:rPr lang="fr-FR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MAXWELL</a:t>
            </a:r>
          </a:p>
          <a:p>
            <a:pPr marL="0" lvl="1">
              <a:defRPr/>
            </a:pPr>
            <a:r>
              <a:rPr kumimoji="0" lang="fr-FR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FLUX</a:t>
            </a:r>
          </a:p>
          <a:p>
            <a:pPr marL="0" lvl="1">
              <a:defRPr/>
            </a:pPr>
            <a:endParaRPr kumimoji="0" lang="en-US" altLang="ko-KR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한쪽 모서리가 잘린 사각형 23"/>
          <p:cNvSpPr/>
          <p:nvPr/>
        </p:nvSpPr>
        <p:spPr bwMode="auto">
          <a:xfrm>
            <a:off x="5381427" y="2606431"/>
            <a:ext cx="961356" cy="604384"/>
          </a:xfrm>
          <a:prstGeom prst="snip1Rect">
            <a:avLst>
              <a:gd name="adj" fmla="val 46667"/>
            </a:avLst>
          </a:prstGeom>
          <a:gradFill flip="none" rotWithShape="1">
            <a:gsLst>
              <a:gs pos="50000">
                <a:srgbClr val="0070C0"/>
              </a:gs>
              <a:gs pos="100000">
                <a:srgbClr val="07569C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marL="0" lvl="1">
              <a:defRPr/>
            </a:pPr>
            <a:r>
              <a:rPr kumimoji="0" lang="fr-FR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PADS</a:t>
            </a:r>
          </a:p>
          <a:p>
            <a:pPr marL="0" lvl="1">
              <a:defRPr/>
            </a:pPr>
            <a:r>
              <a:rPr lang="fr-FR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OR-CAD</a:t>
            </a:r>
          </a:p>
          <a:p>
            <a:pPr marL="0" lvl="1">
              <a:defRPr/>
            </a:pPr>
            <a:r>
              <a:rPr kumimoji="0" lang="fr-FR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CAM350</a:t>
            </a:r>
          </a:p>
          <a:p>
            <a:pPr marL="0" lvl="1">
              <a:defRPr/>
            </a:pPr>
            <a:endParaRPr kumimoji="0" lang="en-US" altLang="ko-KR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한쪽 모서리가 잘린 사각형 24"/>
          <p:cNvSpPr/>
          <p:nvPr/>
        </p:nvSpPr>
        <p:spPr bwMode="auto">
          <a:xfrm>
            <a:off x="5412049" y="3596353"/>
            <a:ext cx="900111" cy="215900"/>
          </a:xfrm>
          <a:prstGeom prst="snip1Rect">
            <a:avLst>
              <a:gd name="adj" fmla="val 46667"/>
            </a:avLst>
          </a:prstGeom>
          <a:gradFill flip="none" rotWithShape="1">
            <a:gsLst>
              <a:gs pos="50000">
                <a:srgbClr val="0070C0"/>
              </a:gs>
              <a:gs pos="100000">
                <a:srgbClr val="07569C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b"/>
          <a:lstStyle/>
          <a:p>
            <a:pPr marL="0" lvl="1">
              <a:defRPr/>
            </a:pPr>
            <a:r>
              <a:rPr lang="fr-FR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QAC</a:t>
            </a:r>
            <a:endParaRPr kumimoji="0" lang="en-US" altLang="ko-KR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한쪽 모서리가 잘린 사각형 25"/>
          <p:cNvSpPr/>
          <p:nvPr/>
        </p:nvSpPr>
        <p:spPr bwMode="auto">
          <a:xfrm>
            <a:off x="5397774" y="4433800"/>
            <a:ext cx="1043906" cy="444136"/>
          </a:xfrm>
          <a:prstGeom prst="snip1Rect">
            <a:avLst>
              <a:gd name="adj" fmla="val 46667"/>
            </a:avLst>
          </a:prstGeom>
          <a:gradFill flip="none" rotWithShape="1">
            <a:gsLst>
              <a:gs pos="50000">
                <a:srgbClr val="0070C0"/>
              </a:gs>
              <a:gs pos="100000">
                <a:srgbClr val="07569C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marL="0" lvl="1">
              <a:defRPr/>
            </a:pPr>
            <a:r>
              <a:rPr lang="fr-FR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EMC</a:t>
            </a:r>
          </a:p>
          <a:p>
            <a:pPr marL="0" lvl="1">
              <a:defRPr/>
            </a:pPr>
            <a:r>
              <a:rPr kumimoji="0" lang="fr-FR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ICE PACK</a:t>
            </a:r>
          </a:p>
          <a:p>
            <a:pPr marL="0" lvl="1">
              <a:defRPr/>
            </a:pPr>
            <a:endParaRPr kumimoji="0" lang="en-US" altLang="ko-KR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84688" y="1934189"/>
            <a:ext cx="14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kern="100" spc="-80" dirty="0" smtClean="0">
                <a:latin typeface="Myriad Pro" pitchFamily="34" charset="0"/>
              </a:rPr>
              <a:t>BLDC MOTOR</a:t>
            </a:r>
            <a:endParaRPr lang="ko-KR" altLang="en-US" sz="1600" b="1" kern="100" spc="-80" dirty="0">
              <a:latin typeface="Myriad Pro" pitchFamily="34" charset="0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>
            <a:off x="2472465" y="2259844"/>
            <a:ext cx="1364201" cy="0"/>
          </a:xfrm>
          <a:prstGeom prst="line">
            <a:avLst/>
          </a:prstGeom>
          <a:ln w="15240">
            <a:solidFill>
              <a:srgbClr val="009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597025" y="1912190"/>
            <a:ext cx="1503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kern="100" spc="-80" dirty="0" smtClean="0">
                <a:latin typeface="Myriad Pro" pitchFamily="34" charset="0"/>
              </a:rPr>
              <a:t>CONTROLLER</a:t>
            </a:r>
            <a:endParaRPr lang="ko-KR" altLang="en-US" sz="1600" b="1" kern="100" spc="-80" dirty="0">
              <a:latin typeface="Myriad Pro" pitchFamily="34" charset="0"/>
            </a:endParaRPr>
          </a:p>
        </p:txBody>
      </p:sp>
      <p:cxnSp>
        <p:nvCxnSpPr>
          <p:cNvPr id="30" name="직선 연결선 29"/>
          <p:cNvCxnSpPr/>
          <p:nvPr/>
        </p:nvCxnSpPr>
        <p:spPr>
          <a:xfrm>
            <a:off x="5684802" y="2237845"/>
            <a:ext cx="1364201" cy="0"/>
          </a:xfrm>
          <a:prstGeom prst="line">
            <a:avLst/>
          </a:prstGeom>
          <a:ln w="15240">
            <a:solidFill>
              <a:srgbClr val="009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3" descr="C:\Documents and Settings\jwpark\바탕 화면\사진\flux2d_img1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1291" y="2674473"/>
            <a:ext cx="1017071" cy="75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70"/>
          <p:cNvSpPr>
            <a:spLocks noChangeArrowheads="1"/>
          </p:cNvSpPr>
          <p:nvPr/>
        </p:nvSpPr>
        <p:spPr bwMode="auto">
          <a:xfrm>
            <a:off x="5222628" y="5356454"/>
            <a:ext cx="2052638" cy="2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indent="-171450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en-US" altLang="ko-KR" sz="1100" b="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CAN, LIN </a:t>
            </a:r>
            <a:r>
              <a:rPr kumimoji="0" lang="ko-KR" altLang="en-US" sz="1100" b="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통신 평가</a:t>
            </a:r>
            <a:endParaRPr kumimoji="0" lang="en-US" altLang="ko-KR" sz="1100" b="0" kern="0" dirty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3" name="한쪽 모서리가 잘린 사각형 32"/>
          <p:cNvSpPr/>
          <p:nvPr/>
        </p:nvSpPr>
        <p:spPr bwMode="auto">
          <a:xfrm>
            <a:off x="5381427" y="5634992"/>
            <a:ext cx="1060252" cy="434105"/>
          </a:xfrm>
          <a:prstGeom prst="snip1Rect">
            <a:avLst>
              <a:gd name="adj" fmla="val 46667"/>
            </a:avLst>
          </a:prstGeom>
          <a:gradFill flip="none" rotWithShape="1">
            <a:gsLst>
              <a:gs pos="50000">
                <a:srgbClr val="0070C0"/>
              </a:gs>
              <a:gs pos="100000">
                <a:srgbClr val="07569C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marL="0" lvl="1">
              <a:defRPr/>
            </a:pPr>
            <a:r>
              <a:rPr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 Analyzer</a:t>
            </a:r>
            <a:endParaRPr kumimoji="0" lang="fr-FR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defRPr/>
            </a:pPr>
            <a:r>
              <a:rPr lang="fr-FR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CANoe</a:t>
            </a:r>
            <a:endParaRPr kumimoji="0" lang="fr-FR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defRPr/>
            </a:pPr>
            <a:endParaRPr kumimoji="0" lang="en-US" altLang="ko-KR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1119188" y="1095375"/>
            <a:ext cx="4000502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ko-KR" dirty="0" smtClean="0">
                <a:solidFill>
                  <a:srgbClr val="3333CC"/>
                </a:solidFill>
              </a:rPr>
              <a:t>6. </a:t>
            </a:r>
            <a:r>
              <a:rPr lang="ko-KR" altLang="en-US" dirty="0" smtClean="0">
                <a:solidFill>
                  <a:srgbClr val="3333CC"/>
                </a:solidFill>
              </a:rPr>
              <a:t>생산 제품 </a:t>
            </a:r>
            <a:endParaRPr lang="en-US" altLang="ko-KR" dirty="0" smtClean="0">
              <a:solidFill>
                <a:srgbClr val="3333CC"/>
              </a:solidFill>
            </a:endParaRP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0" y="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457200"/>
            <a:ext cx="9525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9144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9144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13716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9144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0" y="1828800"/>
            <a:ext cx="9525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761972" y="1738300"/>
            <a:ext cx="33570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lang="en-US" altLang="ko-KR" sz="1800" b="1" dirty="0" smtClean="0">
                <a:solidFill>
                  <a:srgbClr val="000000"/>
                </a:solidFill>
              </a:rPr>
              <a:t>160W EWP IPM BLDC</a:t>
            </a:r>
            <a:r>
              <a:rPr lang="ko-KR" altLang="en-US" sz="1800" b="1" dirty="0" smtClean="0">
                <a:solidFill>
                  <a:srgbClr val="000000"/>
                </a:solidFill>
              </a:rPr>
              <a:t>모터</a:t>
            </a:r>
            <a:r>
              <a:rPr kumimoji="1" lang="ko-KR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endParaRPr kumimoji="1" lang="en-US" altLang="ko-KR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1201" name="_x139901608"/>
          <p:cNvSpPr>
            <a:spLocks noChangeArrowheads="1"/>
          </p:cNvSpPr>
          <p:nvPr/>
        </p:nvSpPr>
        <p:spPr bwMode="auto">
          <a:xfrm>
            <a:off x="5262566" y="4595820"/>
            <a:ext cx="3571900" cy="1643074"/>
          </a:xfrm>
          <a:prstGeom prst="rect">
            <a:avLst/>
          </a:prstGeom>
          <a:noFill/>
          <a:ln w="4191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▶</a:t>
            </a:r>
            <a:r>
              <a:rPr kumimoji="1" lang="ko-KR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지엠비코리아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(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주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)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자동차용 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160W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급 </a:t>
            </a:r>
            <a:endParaRPr kumimoji="1" lang="en-US" altLang="ko-KR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rgbClr val="000000"/>
                </a:solidFill>
              </a:rPr>
              <a:t>   </a:t>
            </a:r>
            <a:r>
              <a:rPr kumimoji="1" lang="ko-KR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전동식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워터펌프용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BLDC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모터 납품 중</a:t>
            </a:r>
            <a:endParaRPr kumimoji="1" lang="ko-KR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  </a:t>
            </a:r>
            <a:r>
              <a:rPr kumimoji="1" lang="en-US" altLang="ko-KR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적용모델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: 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기아  </a:t>
            </a:r>
            <a:r>
              <a:rPr kumimoji="1" lang="ko-KR" alt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레이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 </a:t>
            </a:r>
            <a:r>
              <a:rPr kumimoji="1" lang="ko-KR" alt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전기차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rgbClr val="000000"/>
                </a:solidFill>
              </a:rPr>
              <a:t>                   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현대 수소 연료전지 차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,</a:t>
            </a:r>
          </a:p>
          <a:p>
            <a:pPr lvl="0" algn="just" eaLnBrk="0" latinLnBrk="0" hangingPunct="0">
              <a:lnSpc>
                <a:spcPct val="150000"/>
              </a:lnSpc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                   </a:t>
            </a:r>
            <a:r>
              <a:rPr lang="ko-KR" altLang="en-US" sz="1400" b="1" dirty="0" smtClean="0">
                <a:solidFill>
                  <a:srgbClr val="000000"/>
                </a:solidFill>
              </a:rPr>
              <a:t>현대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CNG BUS </a:t>
            </a:r>
            <a:endParaRPr kumimoji="1" lang="en-US" altLang="ko-K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5262566" y="1666862"/>
          <a:ext cx="3643338" cy="2357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1700224"/>
                <a:gridCol w="728668"/>
              </a:tblGrid>
              <a:tr h="33677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전원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12V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</a:tr>
              <a:tr h="33677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출력 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160W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</a:tr>
              <a:tr h="33677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토크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0.33Nm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</a:tr>
              <a:tr h="33677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err="1" smtClean="0"/>
                        <a:t>회전수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4,660rpm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/>
                </a:tc>
              </a:tr>
              <a:tr h="33677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type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IPM  BLDC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</a:tr>
              <a:tr h="33677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sensor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err="1" smtClean="0"/>
                        <a:t>Sensorless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</a:tr>
              <a:tr h="33677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Drive</a:t>
                      </a:r>
                      <a:r>
                        <a:rPr lang="en-US" altLang="ko-KR" sz="1400" b="1" baseline="0" dirty="0" smtClean="0"/>
                        <a:t>r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정 현 파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769" y1="24018" x2="48844" y2="32564"/>
                        <a14:backgroundMark x1="61171" y1="24018" x2="58860" y2="25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1" t="12047" r="17929" b="10634"/>
          <a:stretch/>
        </p:blipFill>
        <p:spPr>
          <a:xfrm>
            <a:off x="1762104" y="2095490"/>
            <a:ext cx="1643074" cy="1463267"/>
          </a:xfrm>
          <a:prstGeom prst="rect">
            <a:avLst/>
          </a:prstGeom>
        </p:spPr>
      </p:pic>
      <p:sp>
        <p:nvSpPr>
          <p:cNvPr id="28" name="아래쪽 화살표 27"/>
          <p:cNvSpPr/>
          <p:nvPr/>
        </p:nvSpPr>
        <p:spPr bwMode="auto">
          <a:xfrm>
            <a:off x="2476484" y="3595688"/>
            <a:ext cx="571504" cy="50006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180000" bIns="45720" numCol="1" rtlCol="0" anchor="t" anchorCtr="0" compatLnSpc="1">
            <a:prstTxWarp prst="textNoShape">
              <a:avLst/>
            </a:prstTxWarp>
          </a:bodyPr>
          <a:lstStyle/>
          <a:p>
            <a:pPr marL="290513" marR="0" indent="-290513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99FF"/>
              </a:buClr>
              <a:buSzPct val="200000"/>
              <a:buFont typeface="Wingdings" pitchFamily="2" charset="2"/>
              <a:buChar char="§"/>
              <a:tabLst>
                <a:tab pos="382588" algn="l"/>
              </a:tabLst>
            </a:pPr>
            <a:endParaRPr kumimoji="1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9" name="그림 28" descr="TAM-EV ROT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9360" y="4167192"/>
            <a:ext cx="1428760" cy="2053935"/>
          </a:xfrm>
          <a:prstGeom prst="rect">
            <a:avLst/>
          </a:prstGeom>
        </p:spPr>
      </p:pic>
      <p:pic>
        <p:nvPicPr>
          <p:cNvPr id="30" name="그림 29" descr="TAM-EV STATA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3410" y="4167192"/>
            <a:ext cx="1714376" cy="2071702"/>
          </a:xfrm>
          <a:prstGeom prst="rect">
            <a:avLst/>
          </a:prstGeom>
        </p:spPr>
      </p:pic>
      <p:pic>
        <p:nvPicPr>
          <p:cNvPr id="24" name="그림 23" descr="8극회전자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48120" y="4167192"/>
            <a:ext cx="1071570" cy="864137"/>
          </a:xfrm>
          <a:prstGeom prst="rect">
            <a:avLst/>
          </a:prstGeom>
        </p:spPr>
      </p:pic>
      <p:pic>
        <p:nvPicPr>
          <p:cNvPr id="25" name="Picture 14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76867" y="5372113"/>
            <a:ext cx="171468" cy="16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1119188" y="1095375"/>
            <a:ext cx="4000502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ko-KR" dirty="0" smtClean="0">
                <a:solidFill>
                  <a:srgbClr val="3333CC"/>
                </a:solidFill>
              </a:rPr>
              <a:t>6. </a:t>
            </a:r>
            <a:r>
              <a:rPr lang="ko-KR" altLang="en-US" dirty="0" smtClean="0">
                <a:solidFill>
                  <a:srgbClr val="3333CC"/>
                </a:solidFill>
              </a:rPr>
              <a:t>생산 제품</a:t>
            </a:r>
            <a:endParaRPr lang="en-US" altLang="ko-KR" dirty="0" smtClean="0">
              <a:solidFill>
                <a:srgbClr val="3333CC"/>
              </a:solidFill>
            </a:endParaRP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0" y="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457200"/>
            <a:ext cx="9525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9144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9144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13716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9144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0" y="1828800"/>
            <a:ext cx="9525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761972" y="1738300"/>
            <a:ext cx="32848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sz="1800" b="1" dirty="0" smtClean="0">
                <a:solidFill>
                  <a:srgbClr val="000000"/>
                </a:solidFill>
              </a:rPr>
              <a:t>2) 250W EWP ROTOR ASS’Y</a:t>
            </a:r>
            <a:endParaRPr kumimoji="1" lang="en-US" altLang="ko-KR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4572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5119690" y="1809738"/>
          <a:ext cx="3500462" cy="2428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976451"/>
                <a:gridCol w="357190"/>
              </a:tblGrid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전원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12V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출력 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250W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/>
                        <a:t>토크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0.5 Nm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err="1" smtClean="0"/>
                        <a:t>회전수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5,000 rpm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type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/>
                        <a:t>SPM BLDC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sensor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err="1" smtClean="0"/>
                        <a:t>Sensorless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/>
                </a:tc>
              </a:tr>
              <a:tr h="3469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Drive</a:t>
                      </a:r>
                      <a:r>
                        <a:rPr lang="en-US" altLang="ko-KR" sz="1400" b="1" baseline="0" dirty="0" smtClean="0"/>
                        <a:t>r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b="1" dirty="0" smtClean="0"/>
                        <a:t>정 현 파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" name="그림 22" descr="제품사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4914" y="4381506"/>
            <a:ext cx="2376264" cy="1831160"/>
          </a:xfrm>
          <a:prstGeom prst="rect">
            <a:avLst/>
          </a:prstGeom>
        </p:spPr>
      </p:pic>
      <p:sp>
        <p:nvSpPr>
          <p:cNvPr id="24" name="_x139901608"/>
          <p:cNvSpPr>
            <a:spLocks noChangeArrowheads="1"/>
          </p:cNvSpPr>
          <p:nvPr/>
        </p:nvSpPr>
        <p:spPr bwMode="auto">
          <a:xfrm>
            <a:off x="4333872" y="4524382"/>
            <a:ext cx="4786346" cy="1285884"/>
          </a:xfrm>
          <a:prstGeom prst="rect">
            <a:avLst/>
          </a:prstGeom>
          <a:noFill/>
          <a:ln w="4191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▶</a:t>
            </a:r>
            <a:r>
              <a:rPr kumimoji="1" lang="ko-KR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지엠비코리아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(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주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)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자동차용 </a:t>
            </a:r>
            <a:r>
              <a:rPr lang="en-US" altLang="ko-KR" sz="1400" b="1" dirty="0" smtClean="0">
                <a:solidFill>
                  <a:srgbClr val="000000"/>
                </a:solidFill>
              </a:rPr>
              <a:t>2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50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W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급 </a:t>
            </a:r>
            <a:endParaRPr kumimoji="1" lang="en-US" altLang="ko-KR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b="1" dirty="0" smtClean="0">
                <a:solidFill>
                  <a:srgbClr val="000000"/>
                </a:solidFill>
              </a:rPr>
              <a:t>   </a:t>
            </a:r>
            <a:r>
              <a:rPr kumimoji="1" lang="ko-KR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전동식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워터펌프 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BLDC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모터 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ROTOR  </a:t>
            </a:r>
            <a:r>
              <a:rPr lang="en-US" altLang="ko-KR" sz="1400" b="1" dirty="0" smtClean="0">
                <a:solidFill>
                  <a:srgbClr val="000000"/>
                </a:solidFill>
              </a:rPr>
              <a:t>ASS’Y 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납품 중</a:t>
            </a:r>
            <a:endParaRPr kumimoji="1" lang="ko-KR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  </a:t>
            </a:r>
            <a:r>
              <a:rPr kumimoji="1" lang="en-US" altLang="ko-KR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적용모델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sz="1400" b="1" dirty="0" smtClean="0">
                <a:solidFill>
                  <a:srgbClr val="000000"/>
                </a:solidFill>
              </a:rPr>
              <a:t>크라이슬러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 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</a:rPr>
              <a:t>DODGE  CHALLENGER</a:t>
            </a: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14" b="93256" l="17166" r="84605">
                        <a14:backgroundMark x1="27384" y1="78202" x2="28701" y2="77657"/>
                        <a14:backgroundMark x1="67348" y1="37057" x2="69800" y2="40054"/>
                        <a14:backgroundMark x1="59128" y1="23433" x2="58174" y2="24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04" t="11508" r="14925" b="6295"/>
          <a:stretch/>
        </p:blipFill>
        <p:spPr>
          <a:xfrm>
            <a:off x="1476352" y="2095490"/>
            <a:ext cx="2157937" cy="1714512"/>
          </a:xfrm>
          <a:prstGeom prst="rect">
            <a:avLst/>
          </a:prstGeom>
        </p:spPr>
      </p:pic>
      <p:sp>
        <p:nvSpPr>
          <p:cNvPr id="27" name="아래쪽 화살표 26"/>
          <p:cNvSpPr/>
          <p:nvPr/>
        </p:nvSpPr>
        <p:spPr bwMode="auto">
          <a:xfrm>
            <a:off x="2405046" y="3881440"/>
            <a:ext cx="500066" cy="42862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180000" bIns="45720" numCol="1" rtlCol="0" anchor="t" anchorCtr="0" compatLnSpc="1">
            <a:prstTxWarp prst="textNoShape">
              <a:avLst/>
            </a:prstTxWarp>
          </a:bodyPr>
          <a:lstStyle/>
          <a:p>
            <a:pPr marL="290513" marR="0" indent="-290513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99FF"/>
              </a:buClr>
              <a:buSzPct val="200000"/>
              <a:buFont typeface="Wingdings" pitchFamily="2" charset="2"/>
              <a:buChar char="§"/>
              <a:tabLst>
                <a:tab pos="382588" algn="l"/>
              </a:tabLst>
            </a:pPr>
            <a:endParaRPr kumimoji="1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5" name="Picture 14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3410" y="5300675"/>
            <a:ext cx="171468" cy="16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180000" bIns="45720" numCol="1" anchor="t" anchorCtr="0" compatLnSpc="1">
        <a:prstTxWarp prst="textNoShape">
          <a:avLst/>
        </a:prstTxWarp>
      </a:bodyPr>
      <a:lstStyle>
        <a:defPPr marL="290513" marR="0" indent="-290513" algn="l" defTabSz="914400" rtl="0" eaLnBrk="1" fontAlgn="base" latinLnBrk="1" hangingPunct="1">
          <a:lnSpc>
            <a:spcPct val="120000"/>
          </a:lnSpc>
          <a:spcBef>
            <a:spcPct val="0"/>
          </a:spcBef>
          <a:spcAft>
            <a:spcPct val="0"/>
          </a:spcAft>
          <a:buClr>
            <a:srgbClr val="FF99FF"/>
          </a:buClr>
          <a:buSzPct val="200000"/>
          <a:buFont typeface="Wingdings" pitchFamily="2" charset="2"/>
          <a:buChar char="§"/>
          <a:tabLst>
            <a:tab pos="382588" algn="l"/>
          </a:tabLst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180000" bIns="45720" numCol="1" anchor="t" anchorCtr="0" compatLnSpc="1">
        <a:prstTxWarp prst="textNoShape">
          <a:avLst/>
        </a:prstTxWarp>
      </a:bodyPr>
      <a:lstStyle>
        <a:defPPr marL="290513" marR="0" indent="-290513" algn="l" defTabSz="914400" rtl="0" eaLnBrk="1" fontAlgn="base" latinLnBrk="1" hangingPunct="1">
          <a:lnSpc>
            <a:spcPct val="120000"/>
          </a:lnSpc>
          <a:spcBef>
            <a:spcPct val="0"/>
          </a:spcBef>
          <a:spcAft>
            <a:spcPct val="0"/>
          </a:spcAft>
          <a:buClr>
            <a:srgbClr val="FF99FF"/>
          </a:buClr>
          <a:buSzPct val="200000"/>
          <a:buFont typeface="Wingdings" pitchFamily="2" charset="2"/>
          <a:buChar char="§"/>
          <a:tabLst>
            <a:tab pos="382588" algn="l"/>
          </a:tabLst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헤드라인M"/>
        <a:ea typeface="HY헤드라인M"/>
        <a:cs typeface=""/>
      </a:majorFont>
      <a:minorFont>
        <a:latin typeface="돋움"/>
        <a:ea typeface="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180000" bIns="45720" numCol="1" anchor="t" anchorCtr="0" compatLnSpc="1">
        <a:prstTxWarp prst="textNoShape">
          <a:avLst/>
        </a:prstTxWarp>
      </a:bodyPr>
      <a:lstStyle>
        <a:defPPr marL="290513" marR="0" indent="-290513" algn="l" defTabSz="914400" rtl="0" eaLnBrk="1" fontAlgn="base" latinLnBrk="1" hangingPunct="1">
          <a:lnSpc>
            <a:spcPct val="120000"/>
          </a:lnSpc>
          <a:spcBef>
            <a:spcPct val="0"/>
          </a:spcBef>
          <a:spcAft>
            <a:spcPct val="0"/>
          </a:spcAft>
          <a:buClr>
            <a:srgbClr val="FF99FF"/>
          </a:buClr>
          <a:buSzPct val="200000"/>
          <a:buFont typeface="Wingdings" pitchFamily="2" charset="2"/>
          <a:buChar char="§"/>
          <a:tabLst>
            <a:tab pos="382588" algn="l"/>
          </a:tabLst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180000" bIns="45720" numCol="1" anchor="t" anchorCtr="0" compatLnSpc="1">
        <a:prstTxWarp prst="textNoShape">
          <a:avLst/>
        </a:prstTxWarp>
      </a:bodyPr>
      <a:lstStyle>
        <a:defPPr marL="290513" marR="0" indent="-290513" algn="l" defTabSz="914400" rtl="0" eaLnBrk="1" fontAlgn="base" latinLnBrk="1" hangingPunct="1">
          <a:lnSpc>
            <a:spcPct val="120000"/>
          </a:lnSpc>
          <a:spcBef>
            <a:spcPct val="0"/>
          </a:spcBef>
          <a:spcAft>
            <a:spcPct val="0"/>
          </a:spcAft>
          <a:buClr>
            <a:srgbClr val="FF99FF"/>
          </a:buClr>
          <a:buSzPct val="200000"/>
          <a:buFont typeface="Wingdings" pitchFamily="2" charset="2"/>
          <a:buChar char="§"/>
          <a:tabLst>
            <a:tab pos="382588" algn="l"/>
          </a:tabLst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헤드라인M"/>
        <a:ea typeface="HY헤드라인M"/>
        <a:cs typeface=""/>
      </a:majorFont>
      <a:minorFont>
        <a:latin typeface="돋움"/>
        <a:ea typeface="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180000" bIns="45720" numCol="1" anchor="t" anchorCtr="0" compatLnSpc="1">
        <a:prstTxWarp prst="textNoShape">
          <a:avLst/>
        </a:prstTxWarp>
      </a:bodyPr>
      <a:lstStyle>
        <a:defPPr marL="290513" marR="0" indent="-290513" algn="l" defTabSz="914400" rtl="0" eaLnBrk="1" fontAlgn="base" latinLnBrk="1" hangingPunct="1">
          <a:lnSpc>
            <a:spcPct val="120000"/>
          </a:lnSpc>
          <a:spcBef>
            <a:spcPct val="0"/>
          </a:spcBef>
          <a:spcAft>
            <a:spcPct val="0"/>
          </a:spcAft>
          <a:buClr>
            <a:srgbClr val="FF99FF"/>
          </a:buClr>
          <a:buSzPct val="200000"/>
          <a:buFont typeface="Wingdings" pitchFamily="2" charset="2"/>
          <a:buChar char="§"/>
          <a:tabLst>
            <a:tab pos="382588" algn="l"/>
          </a:tabLst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180000" bIns="45720" numCol="1" anchor="t" anchorCtr="0" compatLnSpc="1">
        <a:prstTxWarp prst="textNoShape">
          <a:avLst/>
        </a:prstTxWarp>
      </a:bodyPr>
      <a:lstStyle>
        <a:defPPr marL="290513" marR="0" indent="-290513" algn="l" defTabSz="914400" rtl="0" eaLnBrk="1" fontAlgn="base" latinLnBrk="1" hangingPunct="1">
          <a:lnSpc>
            <a:spcPct val="120000"/>
          </a:lnSpc>
          <a:spcBef>
            <a:spcPct val="0"/>
          </a:spcBef>
          <a:spcAft>
            <a:spcPct val="0"/>
          </a:spcAft>
          <a:buClr>
            <a:srgbClr val="FF99FF"/>
          </a:buClr>
          <a:buSzPct val="200000"/>
          <a:buFont typeface="Wingdings" pitchFamily="2" charset="2"/>
          <a:buChar char="§"/>
          <a:tabLst>
            <a:tab pos="382588" algn="l"/>
          </a:tabLst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16574</TotalTime>
  <Words>1104</Words>
  <Application>Microsoft Office PowerPoint</Application>
  <PresentationFormat>사용자 지정</PresentationFormat>
  <Paragraphs>410</Paragraphs>
  <Slides>24</Slides>
  <Notes>3</Notes>
  <HiddenSlides>0</HiddenSlides>
  <MMClips>0</MMClips>
  <ScaleCrop>false</ScaleCrop>
  <HeadingPairs>
    <vt:vector size="6" baseType="variant">
      <vt:variant>
        <vt:lpstr>테마</vt:lpstr>
      </vt:variant>
      <vt:variant>
        <vt:i4>3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8" baseType="lpstr">
      <vt:lpstr>디자인 사용자 지정</vt:lpstr>
      <vt:lpstr>기본 디자인</vt:lpstr>
      <vt:lpstr>1_기본 디자인</vt:lpstr>
      <vt:lpstr>비트맵 이미지</vt:lpstr>
      <vt:lpstr>PowerPoint 프레젠테이션</vt:lpstr>
      <vt:lpstr>  목       차</vt:lpstr>
      <vt:lpstr>1. 회사 개요</vt:lpstr>
      <vt:lpstr>3. 매출 현황</vt:lpstr>
      <vt:lpstr>4. 조 직 도</vt:lpstr>
      <vt:lpstr> 5. 보유기술 현황 </vt:lpstr>
      <vt:lpstr> 5. 보유기술 현황 </vt:lpstr>
      <vt:lpstr>6. 생산 제품 </vt:lpstr>
      <vt:lpstr>6. 생산 제품</vt:lpstr>
      <vt:lpstr>6. 생산 제품 </vt:lpstr>
      <vt:lpstr>6. 생산 제품 </vt:lpstr>
      <vt:lpstr>6. 생산 제품</vt:lpstr>
      <vt:lpstr>6. 생산 제품</vt:lpstr>
      <vt:lpstr>6. 생산 제품</vt:lpstr>
      <vt:lpstr>6. 생산 제품</vt:lpstr>
      <vt:lpstr>7. 생산설비 </vt:lpstr>
      <vt:lpstr>7. 생산설비 </vt:lpstr>
      <vt:lpstr>7. 생산설비 </vt:lpstr>
      <vt:lpstr>PowerPoint 프레젠테이션</vt:lpstr>
      <vt:lpstr>9. 개발 현황 </vt:lpstr>
      <vt:lpstr>9. 개발 현황</vt:lpstr>
      <vt:lpstr>9. 개발 현황 </vt:lpstr>
      <vt:lpstr>10. 인증관리</vt:lpstr>
      <vt:lpstr>10. 인증관리</vt:lpstr>
    </vt:vector>
  </TitlesOfParts>
  <Company>BLUE'cord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반도체 설비 투자 계획</dc:title>
  <dc:creator>yjyun</dc:creator>
  <cp:lastModifiedBy>USER</cp:lastModifiedBy>
  <cp:revision>736</cp:revision>
  <cp:lastPrinted>2019-02-22T00:09:01Z</cp:lastPrinted>
  <dcterms:created xsi:type="dcterms:W3CDTF">2000-02-12T00:33:37Z</dcterms:created>
  <dcterms:modified xsi:type="dcterms:W3CDTF">2019-11-11T01:40:38Z</dcterms:modified>
</cp:coreProperties>
</file>