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9627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2609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777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32123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3281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99559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27608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81608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3877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4837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67704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552E-750D-42F4-BA64-875D48FC2EAD}" type="datetimeFigureOut">
              <a:rPr lang="ko-KR" altLang="en-US" smtClean="0"/>
              <a:pPr/>
              <a:t>2019-11-20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C82D-F598-4D87-B406-207E36F869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681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vocal.com/wp-content/uploads/2015/01/adaptive-jitter-buffer.pn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5F66C2-C6FB-4B4F-8EEC-17842B80D0E5}"/>
              </a:ext>
            </a:extLst>
          </p:cNvPr>
          <p:cNvSpPr txBox="1"/>
          <p:nvPr/>
        </p:nvSpPr>
        <p:spPr>
          <a:xfrm>
            <a:off x="2308709" y="2263403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US" altLang="ko-KR" dirty="0"/>
              <a:t>Technology</a:t>
            </a:r>
            <a:r>
              <a:rPr lang="ko-KR" altLang="en-US" dirty="0"/>
              <a:t> 보유 기술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1F1E16-1274-4205-9A9E-7F84D6FDD69B}"/>
              </a:ext>
            </a:extLst>
          </p:cNvPr>
          <p:cNvSpPr txBox="1"/>
          <p:nvPr/>
        </p:nvSpPr>
        <p:spPr>
          <a:xfrm>
            <a:off x="2308709" y="3262409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US" altLang="ko-KR" dirty="0"/>
              <a:t>Product 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생산품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026D21D-09A3-4999-B233-BBD9917C0790}"/>
              </a:ext>
            </a:extLst>
          </p:cNvPr>
          <p:cNvSpPr txBox="1"/>
          <p:nvPr/>
        </p:nvSpPr>
        <p:spPr>
          <a:xfrm>
            <a:off x="2308709" y="1383166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US" altLang="ko-KR" dirty="0" smtClean="0"/>
              <a:t>JCORE : </a:t>
            </a:r>
            <a:r>
              <a:rPr lang="ko-KR" altLang="en-US" dirty="0" smtClean="0"/>
              <a:t>회사 </a:t>
            </a:r>
            <a:r>
              <a:rPr lang="en-US" altLang="ko-KR" dirty="0" smtClean="0"/>
              <a:t>vision</a:t>
            </a:r>
            <a:r>
              <a:rPr lang="en-US" altLang="ko-KR" dirty="0"/>
              <a:t>, </a:t>
            </a:r>
            <a:r>
              <a:rPr lang="ko-KR" altLang="en-US" dirty="0"/>
              <a:t>사업분야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30068F-9108-40F7-ACEA-96F819B3751E}"/>
              </a:ext>
            </a:extLst>
          </p:cNvPr>
          <p:cNvSpPr txBox="1"/>
          <p:nvPr/>
        </p:nvSpPr>
        <p:spPr>
          <a:xfrm>
            <a:off x="2308709" y="4809684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Font typeface="Wingdings" pitchFamily="2" charset="2"/>
              <a:buChar char="§"/>
            </a:pPr>
            <a:r>
              <a:rPr lang="en-US" altLang="ko-KR" dirty="0"/>
              <a:t>Support</a:t>
            </a:r>
            <a:r>
              <a:rPr lang="ko-KR" altLang="en-US" dirty="0"/>
              <a:t>  고객지원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3379397-D043-4CD8-A890-319A080F3F57}"/>
              </a:ext>
            </a:extLst>
          </p:cNvPr>
          <p:cNvSpPr txBox="1"/>
          <p:nvPr/>
        </p:nvSpPr>
        <p:spPr>
          <a:xfrm>
            <a:off x="207818" y="114300"/>
            <a:ext cx="747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: </a:t>
            </a:r>
            <a:r>
              <a:rPr lang="en-US" altLang="ko-KR" dirty="0" err="1"/>
              <a:t>powervoice</a:t>
            </a:r>
            <a:r>
              <a:rPr lang="ko-KR" altLang="en-US" dirty="0"/>
              <a:t> 참조</a:t>
            </a:r>
            <a:r>
              <a:rPr lang="en-US" altLang="ko-KR" dirty="0"/>
              <a:t>(http://www.kpvoice.com)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6B7F9F-76E3-467E-8228-5E770B67C82F}"/>
              </a:ext>
            </a:extLst>
          </p:cNvPr>
          <p:cNvSpPr txBox="1"/>
          <p:nvPr/>
        </p:nvSpPr>
        <p:spPr>
          <a:xfrm>
            <a:off x="2664359" y="1720694"/>
            <a:ext cx="6075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네트워크 접속기술과 </a:t>
            </a:r>
            <a:r>
              <a:rPr lang="ko-KR" altLang="en-US" sz="1200" dirty="0" smtClean="0"/>
              <a:t>음성 </a:t>
            </a:r>
            <a:r>
              <a:rPr lang="ko-KR" altLang="en-US" sz="1200" dirty="0"/>
              <a:t>영상 처리 기술을 기반으로 </a:t>
            </a:r>
            <a:r>
              <a:rPr lang="ko-KR" altLang="en-US" sz="1200" dirty="0" smtClean="0"/>
              <a:t>유선</a:t>
            </a:r>
            <a:r>
              <a:rPr lang="en-US" altLang="ko-KR" sz="1200" dirty="0"/>
              <a:t>, </a:t>
            </a:r>
            <a:r>
              <a:rPr lang="ko-KR" altLang="en-US" sz="1200" dirty="0"/>
              <a:t>무선</a:t>
            </a:r>
            <a:r>
              <a:rPr lang="en-US" altLang="ko-KR" sz="1200" dirty="0"/>
              <a:t> </a:t>
            </a:r>
            <a:r>
              <a:rPr lang="ko-KR" altLang="en-US" sz="1200" dirty="0"/>
              <a:t>및 </a:t>
            </a:r>
            <a:r>
              <a:rPr lang="en-US" altLang="ko-KR" sz="1200" dirty="0"/>
              <a:t> Mobile </a:t>
            </a:r>
            <a:r>
              <a:rPr lang="ko-KR" altLang="en-US" sz="1200" dirty="0"/>
              <a:t>환경의 </a:t>
            </a:r>
            <a:r>
              <a:rPr lang="en-US" altLang="ko-KR" sz="1200" dirty="0"/>
              <a:t>VoIP </a:t>
            </a:r>
            <a:r>
              <a:rPr lang="ko-KR" altLang="en-US" sz="1200" dirty="0"/>
              <a:t>통신 서비스를 제공하는 단말과 </a:t>
            </a:r>
            <a:r>
              <a:rPr lang="en-US" altLang="ko-KR" sz="1200" dirty="0"/>
              <a:t>PTT </a:t>
            </a:r>
            <a:r>
              <a:rPr lang="ko-KR" altLang="en-US" sz="1200" dirty="0"/>
              <a:t>서버 공급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CEFE061C-F352-4D3F-863E-693B57ACDA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3067" y="3672523"/>
            <a:ext cx="533223" cy="10360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8072E7-C488-4A30-9B00-1097676291DC}"/>
              </a:ext>
            </a:extLst>
          </p:cNvPr>
          <p:cNvSpPr txBox="1"/>
          <p:nvPr/>
        </p:nvSpPr>
        <p:spPr>
          <a:xfrm>
            <a:off x="3079525" y="3709001"/>
            <a:ext cx="5360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WiFi</a:t>
            </a:r>
            <a:r>
              <a:rPr lang="en-US" altLang="ko-KR" sz="1200" dirty="0"/>
              <a:t> VoIP</a:t>
            </a:r>
            <a:r>
              <a:rPr lang="ko-KR" altLang="en-US" sz="1200" dirty="0" err="1" smtClean="0"/>
              <a:t>폰은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2009</a:t>
            </a:r>
            <a:r>
              <a:rPr lang="ko-KR" altLang="en-US" sz="1200" dirty="0" smtClean="0"/>
              <a:t>년부터  </a:t>
            </a:r>
            <a:r>
              <a:rPr lang="en-US" altLang="ko-KR" sz="1200" dirty="0"/>
              <a:t>LG U+</a:t>
            </a:r>
            <a:r>
              <a:rPr lang="ko-KR" altLang="en-US" sz="1200" dirty="0"/>
              <a:t>에게 </a:t>
            </a:r>
            <a:r>
              <a:rPr lang="en-US" altLang="ko-KR" sz="1200" dirty="0"/>
              <a:t>200</a:t>
            </a:r>
            <a:r>
              <a:rPr lang="ko-KR" altLang="en-US" sz="1200" dirty="0"/>
              <a:t>만대 정도 공급하여 서비스하고 </a:t>
            </a:r>
            <a:r>
              <a:rPr lang="ko-KR" altLang="en-US" sz="1200" dirty="0" smtClean="0"/>
              <a:t>있음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2664359" y="2606236"/>
            <a:ext cx="5891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/>
            <a:r>
              <a:rPr lang="en-US" altLang="ko-KR" sz="1200" dirty="0" smtClean="0"/>
              <a:t>VoIP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system</a:t>
            </a:r>
            <a:r>
              <a:rPr lang="ko-KR" altLang="en-US" sz="1200" dirty="0" smtClean="0"/>
              <a:t> 요소기술</a:t>
            </a:r>
            <a:r>
              <a:rPr lang="en-US" altLang="ko-KR" sz="1200" dirty="0" smtClean="0"/>
              <a:t>(HW </a:t>
            </a:r>
            <a:r>
              <a:rPr lang="ko-KR" altLang="en-US" sz="1200" dirty="0" smtClean="0"/>
              <a:t>설계</a:t>
            </a:r>
            <a:r>
              <a:rPr lang="en-US" altLang="ko-KR" sz="1200" dirty="0" smtClean="0"/>
              <a:t>, Linux </a:t>
            </a:r>
            <a:r>
              <a:rPr lang="en-US" altLang="ko-KR" sz="1200" dirty="0" err="1" smtClean="0"/>
              <a:t>bootloader</a:t>
            </a:r>
            <a:r>
              <a:rPr lang="en-US" altLang="ko-KR" sz="1200" dirty="0" smtClean="0"/>
              <a:t>, kernel, SIP/IMS, GUI Engine, Hangul Automata, Audio Manager(AEC, Speech Codec))</a:t>
            </a:r>
            <a:r>
              <a:rPr lang="ko-KR" altLang="en-US" sz="1200" dirty="0" smtClean="0"/>
              <a:t>을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자체 개발하여 서비스하고 있음</a:t>
            </a:r>
            <a:endParaRPr lang="en-US" altLang="ko-KR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351477" y="1394514"/>
            <a:ext cx="1761444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www.jcore.co.kr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25821" y="1303283"/>
            <a:ext cx="8355724" cy="40464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12490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9C1929-0097-43B1-9F5D-BFA64D44E5EE}"/>
              </a:ext>
            </a:extLst>
          </p:cNvPr>
          <p:cNvSpPr txBox="1"/>
          <p:nvPr/>
        </p:nvSpPr>
        <p:spPr>
          <a:xfrm>
            <a:off x="966352" y="169720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Core-J </a:t>
            </a:r>
            <a:r>
              <a:rPr lang="ko-KR" altLang="en-US" dirty="0"/>
              <a:t>회사 </a:t>
            </a:r>
            <a:r>
              <a:rPr lang="en-US" altLang="ko-KR" dirty="0"/>
              <a:t>: vision, </a:t>
            </a:r>
            <a:r>
              <a:rPr lang="ko-KR" altLang="en-US" dirty="0"/>
              <a:t>사업분야</a:t>
            </a:r>
          </a:p>
        </p:txBody>
      </p:sp>
      <p:pic>
        <p:nvPicPr>
          <p:cNvPr id="3" name="Picture 2" descr="C:\Users\19301006-JES\Documents\전략영업팀\KT\PPT이미지\11.JPG">
            <a:extLst>
              <a:ext uri="{FF2B5EF4-FFF2-40B4-BE49-F238E27FC236}">
                <a16:creationId xmlns="" xmlns:a16="http://schemas.microsoft.com/office/drawing/2014/main" id="{4584D79A-D84E-4183-932B-FE481E6F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784" y="1285136"/>
            <a:ext cx="2272963" cy="1668804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78CE92CB-F90C-4CF1-9978-7F01288A08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381" y="1285136"/>
            <a:ext cx="836989" cy="1626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F8EE00-8764-4568-8FFB-57F073B93B27}"/>
              </a:ext>
            </a:extLst>
          </p:cNvPr>
          <p:cNvSpPr txBox="1"/>
          <p:nvPr/>
        </p:nvSpPr>
        <p:spPr>
          <a:xfrm>
            <a:off x="4840428" y="3131126"/>
            <a:ext cx="171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PTT Mic</a:t>
            </a:r>
            <a:r>
              <a:rPr lang="ko-KR" altLang="en-US" sz="1400" dirty="0"/>
              <a:t>포함한 그림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CF21772-E239-401E-B2D4-17514E4759C7}"/>
              </a:ext>
            </a:extLst>
          </p:cNvPr>
          <p:cNvSpPr txBox="1"/>
          <p:nvPr/>
        </p:nvSpPr>
        <p:spPr>
          <a:xfrm>
            <a:off x="6855628" y="3387435"/>
            <a:ext cx="17162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화면 동작되는 그림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75AE775F-5084-4B97-BBF3-40F553362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14736"/>
            <a:ext cx="197988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290ED667-2300-45DC-91DE-8E6892206AB0}"/>
              </a:ext>
            </a:extLst>
          </p:cNvPr>
          <p:cNvSpPr txBox="1"/>
          <p:nvPr/>
        </p:nvSpPr>
        <p:spPr>
          <a:xfrm>
            <a:off x="2201783" y="799894"/>
            <a:ext cx="2272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동작중인 사진으로 대체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="" xmlns:a16="http://schemas.microsoft.com/office/drawing/2014/main" id="{C152B9EF-6667-478A-A2AE-91A17F0AF7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410" y="637104"/>
            <a:ext cx="1657350" cy="271462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26B7F9F-76E3-467E-8228-5E770B67C82F}"/>
              </a:ext>
            </a:extLst>
          </p:cNvPr>
          <p:cNvSpPr txBox="1"/>
          <p:nvPr/>
        </p:nvSpPr>
        <p:spPr>
          <a:xfrm>
            <a:off x="966352" y="4831773"/>
            <a:ext cx="749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/>
              <a:t>네트워크 </a:t>
            </a:r>
            <a:r>
              <a:rPr lang="ko-KR" altLang="en-US" sz="1600"/>
              <a:t>접속기술과 </a:t>
            </a:r>
            <a:r>
              <a:rPr lang="ko-KR" altLang="en-US" sz="1600" smtClean="0"/>
              <a:t>음성 </a:t>
            </a:r>
            <a:r>
              <a:rPr lang="ko-KR" altLang="en-US" sz="1600" dirty="0"/>
              <a:t>영상 처리 기술을 </a:t>
            </a:r>
            <a:r>
              <a:rPr lang="ko-KR" altLang="en-US" sz="1600"/>
              <a:t>기반으로 </a:t>
            </a:r>
            <a:r>
              <a:rPr lang="ko-KR" altLang="en-US" sz="1600" smtClean="0"/>
              <a:t>유선</a:t>
            </a:r>
            <a:r>
              <a:rPr lang="en-US" altLang="ko-KR" sz="1600" dirty="0"/>
              <a:t>, </a:t>
            </a:r>
            <a:r>
              <a:rPr lang="ko-KR" altLang="en-US" sz="1600" dirty="0"/>
              <a:t>무선</a:t>
            </a:r>
            <a:r>
              <a:rPr lang="en-US" altLang="ko-KR" sz="1600" dirty="0"/>
              <a:t> </a:t>
            </a:r>
            <a:r>
              <a:rPr lang="ko-KR" altLang="en-US" sz="1600" dirty="0"/>
              <a:t>및 </a:t>
            </a:r>
            <a:r>
              <a:rPr lang="en-US" altLang="ko-KR" sz="1600" dirty="0"/>
              <a:t> Mobile </a:t>
            </a:r>
            <a:r>
              <a:rPr lang="ko-KR" altLang="en-US" sz="1600" dirty="0"/>
              <a:t>환경의 </a:t>
            </a:r>
            <a:r>
              <a:rPr lang="en-US" altLang="ko-KR" sz="1600" dirty="0"/>
              <a:t>VoIP </a:t>
            </a:r>
            <a:r>
              <a:rPr lang="ko-KR" altLang="en-US" sz="1600" dirty="0"/>
              <a:t>통신 서비스를 제공하는 단말과 </a:t>
            </a:r>
            <a:r>
              <a:rPr lang="en-US" altLang="ko-KR" sz="1600" dirty="0"/>
              <a:t>PTT </a:t>
            </a:r>
            <a:r>
              <a:rPr lang="ko-KR" altLang="en-US" sz="1600" dirty="0"/>
              <a:t>서버 공급</a:t>
            </a:r>
          </a:p>
        </p:txBody>
      </p:sp>
    </p:spTree>
    <p:extLst>
      <p:ext uri="{BB962C8B-B14F-4D97-AF65-F5344CB8AC3E}">
        <p14:creationId xmlns="" xmlns:p14="http://schemas.microsoft.com/office/powerpoint/2010/main" val="61496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707EC3-3F57-44A4-92A9-C8CCEB164560}"/>
              </a:ext>
            </a:extLst>
          </p:cNvPr>
          <p:cNvSpPr txBox="1"/>
          <p:nvPr/>
        </p:nvSpPr>
        <p:spPr>
          <a:xfrm>
            <a:off x="602673" y="370613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</a:t>
            </a:r>
            <a:r>
              <a:rPr lang="ko-KR" altLang="en-US" dirty="0"/>
              <a:t>생산품</a:t>
            </a:r>
          </a:p>
        </p:txBody>
      </p:sp>
      <p:pic>
        <p:nvPicPr>
          <p:cNvPr id="43" name="Picture 2" descr="C:\Users\19301006-JES\Documents\전략영업팀\KT\PPT이미지\11.JPG">
            <a:extLst>
              <a:ext uri="{FF2B5EF4-FFF2-40B4-BE49-F238E27FC236}">
                <a16:creationId xmlns="" xmlns:a16="http://schemas.microsoft.com/office/drawing/2014/main" id="{BA3DEA60-1429-48E2-B757-10A2845D9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35" y="1093857"/>
            <a:ext cx="2250392" cy="1652232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그림 43">
            <a:extLst>
              <a:ext uri="{FF2B5EF4-FFF2-40B4-BE49-F238E27FC236}">
                <a16:creationId xmlns="" xmlns:a16="http://schemas.microsoft.com/office/drawing/2014/main" id="{CEFE061C-F352-4D3F-863E-693B57ACDA5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6028" y="1087006"/>
            <a:ext cx="836989" cy="1626344"/>
          </a:xfrm>
          <a:prstGeom prst="rect">
            <a:avLst/>
          </a:prstGeom>
        </p:spPr>
      </p:pic>
      <p:pic>
        <p:nvPicPr>
          <p:cNvPr id="45" name="그림 4" descr="WPI-8800 수정사진2.png">
            <a:extLst>
              <a:ext uri="{FF2B5EF4-FFF2-40B4-BE49-F238E27FC236}">
                <a16:creationId xmlns="" xmlns:a16="http://schemas.microsoft.com/office/drawing/2014/main" id="{CE6F16D7-2BEF-4E23-AE86-96F19BA0E5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829674" y="2706696"/>
            <a:ext cx="904542" cy="130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7">
            <a:extLst>
              <a:ext uri="{FF2B5EF4-FFF2-40B4-BE49-F238E27FC236}">
                <a16:creationId xmlns="" xmlns:a16="http://schemas.microsoft.com/office/drawing/2014/main" id="{8F27ABC1-BE24-431A-AF03-7076C9E35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727692" y="2769349"/>
            <a:ext cx="785510" cy="116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8">
            <a:extLst>
              <a:ext uri="{FF2B5EF4-FFF2-40B4-BE49-F238E27FC236}">
                <a16:creationId xmlns="" xmlns:a16="http://schemas.microsoft.com/office/drawing/2014/main" id="{19832941-1E13-471A-B910-5C7F4F6A7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037674" y="2815061"/>
            <a:ext cx="373546" cy="116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061012">
            <a:extLst>
              <a:ext uri="{FF2B5EF4-FFF2-40B4-BE49-F238E27FC236}">
                <a16:creationId xmlns="" xmlns:a16="http://schemas.microsoft.com/office/drawing/2014/main" id="{A45F482B-5B0D-4D85-898C-889D9F3C1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109076" y="2990694"/>
            <a:ext cx="388982" cy="93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6">
            <a:extLst>
              <a:ext uri="{FF2B5EF4-FFF2-40B4-BE49-F238E27FC236}">
                <a16:creationId xmlns="" xmlns:a16="http://schemas.microsoft.com/office/drawing/2014/main" id="{4021566B-1C23-4B90-BAE4-5282ACB3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378027" y="3062702"/>
            <a:ext cx="654945" cy="858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0" name="Object 2">
            <a:extLst>
              <a:ext uri="{FF2B5EF4-FFF2-40B4-BE49-F238E27FC236}">
                <a16:creationId xmlns="" xmlns:a16="http://schemas.microsoft.com/office/drawing/2014/main" id="{75A5CE0F-2CDD-4EB1-B76D-20E5BABD21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87565320"/>
              </p:ext>
            </p:extLst>
          </p:nvPr>
        </p:nvGraphicFramePr>
        <p:xfrm>
          <a:off x="1763017" y="3060411"/>
          <a:ext cx="516156" cy="862886"/>
        </p:xfrm>
        <a:graphic>
          <a:graphicData uri="http://schemas.openxmlformats.org/presentationml/2006/ole">
            <p:oleObj spid="_x0000_s1035" name="비트맵 이미지" r:id="rId10" imgW="2095793" imgH="3524742" progId="PBrush">
              <p:embed/>
            </p:oleObj>
          </a:graphicData>
        </a:graphic>
      </p:graphicFrame>
      <p:pic>
        <p:nvPicPr>
          <p:cNvPr id="51" name="Picture 3" descr="D:\JHL_July_2010\WiFiphone문서\매뉴얼_규격\uVP-500\Image\Curi070_All.jpg">
            <a:extLst>
              <a:ext uri="{FF2B5EF4-FFF2-40B4-BE49-F238E27FC236}">
                <a16:creationId xmlns="" xmlns:a16="http://schemas.microsoft.com/office/drawing/2014/main" id="{40B9335E-B3BA-4836-9FF6-8C9C0B040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0681" y="2951492"/>
            <a:ext cx="576064" cy="1080725"/>
          </a:xfrm>
          <a:prstGeom prst="rect">
            <a:avLst/>
          </a:prstGeom>
          <a:noFill/>
        </p:spPr>
      </p:pic>
      <p:pic>
        <p:nvPicPr>
          <p:cNvPr id="53" name="그림 52" descr="지도, 텍스트이(가) 표시된 사진&#10;&#10;자동 생성된 설명">
            <a:extLst>
              <a:ext uri="{FF2B5EF4-FFF2-40B4-BE49-F238E27FC236}">
                <a16:creationId xmlns="" xmlns:a16="http://schemas.microsoft.com/office/drawing/2014/main" id="{0DCE71AB-A8A8-4C31-A3A1-0CD8A95FF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24" y="4235331"/>
            <a:ext cx="3013850" cy="2273296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4" name="그림 53">
            <a:extLst>
              <a:ext uri="{FF2B5EF4-FFF2-40B4-BE49-F238E27FC236}">
                <a16:creationId xmlns="" xmlns:a16="http://schemas.microsoft.com/office/drawing/2014/main" id="{9C3A2A81-082C-407C-89DF-FCDBAA607E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42186" y="4239285"/>
            <a:ext cx="4354307" cy="224810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cxnSp>
        <p:nvCxnSpPr>
          <p:cNvPr id="56" name="직선 연결선 55">
            <a:extLst>
              <a:ext uri="{FF2B5EF4-FFF2-40B4-BE49-F238E27FC236}">
                <a16:creationId xmlns="" xmlns:a16="http://schemas.microsoft.com/office/drawing/2014/main" id="{90A8C1E7-EACD-4E99-824B-B28F2C0BFD3C}"/>
              </a:ext>
            </a:extLst>
          </p:cNvPr>
          <p:cNvCxnSpPr/>
          <p:nvPr/>
        </p:nvCxnSpPr>
        <p:spPr>
          <a:xfrm>
            <a:off x="5278582" y="5974774"/>
            <a:ext cx="27847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B68072E7-C488-4A30-9B00-1097676291DC}"/>
              </a:ext>
            </a:extLst>
          </p:cNvPr>
          <p:cNvSpPr txBox="1"/>
          <p:nvPr/>
        </p:nvSpPr>
        <p:spPr>
          <a:xfrm>
            <a:off x="4831773" y="1260113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/>
              <a:t>WiFi</a:t>
            </a:r>
            <a:r>
              <a:rPr lang="en-US" altLang="ko-KR" sz="1400" dirty="0"/>
              <a:t> VoIP</a:t>
            </a:r>
            <a:r>
              <a:rPr lang="ko-KR" altLang="en-US" sz="1400" dirty="0"/>
              <a:t>폰은 </a:t>
            </a:r>
            <a:r>
              <a:rPr lang="en-US" altLang="ko-KR" sz="1400" dirty="0"/>
              <a:t>LG U+</a:t>
            </a:r>
            <a:r>
              <a:rPr lang="ko-KR" altLang="en-US" sz="1400" dirty="0"/>
              <a:t>에게 </a:t>
            </a:r>
            <a:r>
              <a:rPr lang="en-US" altLang="ko-KR" sz="1400" dirty="0"/>
              <a:t>200</a:t>
            </a:r>
            <a:r>
              <a:rPr lang="ko-KR" altLang="en-US" sz="1400" dirty="0"/>
              <a:t>만대 정도 공급하여 서비스하고 있으며</a:t>
            </a:r>
            <a:r>
              <a:rPr lang="en-US" altLang="ko-KR" sz="1400" dirty="0"/>
              <a:t>, </a:t>
            </a:r>
            <a:r>
              <a:rPr lang="ko-KR" altLang="en-US" sz="1400" dirty="0"/>
              <a:t>유선</a:t>
            </a:r>
            <a:r>
              <a:rPr lang="en-US" altLang="ko-KR" sz="1400" dirty="0"/>
              <a:t> VoIP</a:t>
            </a:r>
            <a:r>
              <a:rPr lang="ko-KR" altLang="en-US" sz="1400" dirty="0"/>
              <a:t>폰은 </a:t>
            </a:r>
            <a:r>
              <a:rPr lang="en-US" altLang="ko-KR" sz="1400" dirty="0"/>
              <a:t>KT</a:t>
            </a:r>
            <a:r>
              <a:rPr lang="ko-KR" altLang="en-US" sz="1400" dirty="0"/>
              <a:t>에 </a:t>
            </a:r>
            <a:r>
              <a:rPr lang="en-US" altLang="ko-KR" sz="1400" dirty="0"/>
              <a:t>2019</a:t>
            </a:r>
            <a:r>
              <a:rPr lang="ko-KR" altLang="en-US" sz="1400" dirty="0"/>
              <a:t>년부터 공급하고 있습니다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84948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707EC3-3F57-44A4-92A9-C8CCEB164560}"/>
              </a:ext>
            </a:extLst>
          </p:cNvPr>
          <p:cNvSpPr txBox="1"/>
          <p:nvPr/>
        </p:nvSpPr>
        <p:spPr>
          <a:xfrm>
            <a:off x="602673" y="370613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Product </a:t>
            </a:r>
            <a:r>
              <a:rPr lang="ko-KR" altLang="en-US" dirty="0"/>
              <a:t>생산품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3657EDE-D9AF-48CA-8D45-94FF4D174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413101" y="1417687"/>
            <a:ext cx="1266132" cy="1983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1846651-4C5C-420E-A410-724D8CB0B19B}"/>
              </a:ext>
            </a:extLst>
          </p:cNvPr>
          <p:cNvSpPr txBox="1"/>
          <p:nvPr/>
        </p:nvSpPr>
        <p:spPr>
          <a:xfrm>
            <a:off x="846225" y="3774742"/>
            <a:ext cx="171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PTT Mic</a:t>
            </a:r>
            <a:r>
              <a:rPr lang="ko-KR" altLang="en-US" sz="1200" dirty="0"/>
              <a:t>포함한 그림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4223D6E-544A-4A7E-9F6A-04DACD80E041}"/>
              </a:ext>
            </a:extLst>
          </p:cNvPr>
          <p:cNvSpPr txBox="1"/>
          <p:nvPr/>
        </p:nvSpPr>
        <p:spPr>
          <a:xfrm>
            <a:off x="6608618" y="3710108"/>
            <a:ext cx="17162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화면 동작되는 그림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EF0A9FF5-D4C0-4FE3-9471-BF13E81B0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4416" y="2947550"/>
            <a:ext cx="1568194" cy="96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그룹 6">
            <a:extLst>
              <a:ext uri="{FF2B5EF4-FFF2-40B4-BE49-F238E27FC236}">
                <a16:creationId xmlns="" xmlns:a16="http://schemas.microsoft.com/office/drawing/2014/main" id="{00393ED4-DF67-4B93-BD85-9C4023445144}"/>
              </a:ext>
            </a:extLst>
          </p:cNvPr>
          <p:cNvGrpSpPr/>
          <p:nvPr/>
        </p:nvGrpSpPr>
        <p:grpSpPr>
          <a:xfrm>
            <a:off x="1441200" y="4123040"/>
            <a:ext cx="6336704" cy="2520280"/>
            <a:chOff x="971600" y="4066039"/>
            <a:chExt cx="6336704" cy="2520280"/>
          </a:xfrm>
        </p:grpSpPr>
        <p:sp>
          <p:nvSpPr>
            <p:cNvPr id="8" name="모서리가 둥근 직사각형 44">
              <a:extLst>
                <a:ext uri="{FF2B5EF4-FFF2-40B4-BE49-F238E27FC236}">
                  <a16:creationId xmlns="" xmlns:a16="http://schemas.microsoft.com/office/drawing/2014/main" id="{14DF5535-8812-4242-B49E-7E2C28AD2264}"/>
                </a:ext>
              </a:extLst>
            </p:cNvPr>
            <p:cNvSpPr/>
            <p:nvPr/>
          </p:nvSpPr>
          <p:spPr>
            <a:xfrm>
              <a:off x="971600" y="4066039"/>
              <a:ext cx="6336704" cy="2520280"/>
            </a:xfrm>
            <a:prstGeom prst="roundRect">
              <a:avLst>
                <a:gd name="adj" fmla="val 5453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순서도: 자기 디스크 8">
              <a:extLst>
                <a:ext uri="{FF2B5EF4-FFF2-40B4-BE49-F238E27FC236}">
                  <a16:creationId xmlns="" xmlns:a16="http://schemas.microsoft.com/office/drawing/2014/main" id="{0CAD2795-BC51-4882-8E05-A5D96B41B062}"/>
                </a:ext>
              </a:extLst>
            </p:cNvPr>
            <p:cNvSpPr/>
            <p:nvPr/>
          </p:nvSpPr>
          <p:spPr>
            <a:xfrm>
              <a:off x="4921752" y="5579351"/>
              <a:ext cx="611711" cy="428026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D0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7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altLang="ko-KR" sz="8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P.V server</a:t>
              </a:r>
            </a:p>
          </p:txBody>
        </p:sp>
        <p:pic>
          <p:nvPicPr>
            <p:cNvPr id="10" name="Picture 5">
              <a:extLst>
                <a:ext uri="{FF2B5EF4-FFF2-40B4-BE49-F238E27FC236}">
                  <a16:creationId xmlns="" xmlns:a16="http://schemas.microsoft.com/office/drawing/2014/main" id="{FB8A3563-BB37-4EE1-900D-0DED31A49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55080" y="5806673"/>
              <a:ext cx="705821" cy="484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>
              <a:extLst>
                <a:ext uri="{FF2B5EF4-FFF2-40B4-BE49-F238E27FC236}">
                  <a16:creationId xmlns="" xmlns:a16="http://schemas.microsoft.com/office/drawing/2014/main" id="{40A2B669-5BE4-451F-A210-2F4689E14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72100" y="5667130"/>
              <a:ext cx="224073" cy="30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직선 화살표 연결선 11">
              <a:extLst>
                <a:ext uri="{FF2B5EF4-FFF2-40B4-BE49-F238E27FC236}">
                  <a16:creationId xmlns="" xmlns:a16="http://schemas.microsoft.com/office/drawing/2014/main" id="{AD9A1B0A-7D8E-4633-964C-E146C7D4800D}"/>
                </a:ext>
              </a:extLst>
            </p:cNvPr>
            <p:cNvCxnSpPr>
              <a:endCxn id="17" idx="1"/>
            </p:cNvCxnSpPr>
            <p:nvPr/>
          </p:nvCxnSpPr>
          <p:spPr>
            <a:xfrm flipH="1">
              <a:off x="5184288" y="5248345"/>
              <a:ext cx="3160" cy="28528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47">
              <a:extLst>
                <a:ext uri="{FF2B5EF4-FFF2-40B4-BE49-F238E27FC236}">
                  <a16:creationId xmlns="" xmlns:a16="http://schemas.microsoft.com/office/drawing/2014/main" id="{DB2CBD9C-9548-4E28-BE8F-2D5A7F7F3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112" y="4570095"/>
              <a:ext cx="108012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9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Operator Terminal</a:t>
              </a:r>
              <a:endParaRPr lang="ko-KR" altLang="en-US" sz="9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14" name="Picture 38">
              <a:extLst>
                <a:ext uri="{FF2B5EF4-FFF2-40B4-BE49-F238E27FC236}">
                  <a16:creationId xmlns="" xmlns:a16="http://schemas.microsoft.com/office/drawing/2014/main" id="{471B0B1D-331C-4F23-B562-16376ED1B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69400" y="4744553"/>
              <a:ext cx="326774" cy="387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31">
              <a:extLst>
                <a:ext uri="{FF2B5EF4-FFF2-40B4-BE49-F238E27FC236}">
                  <a16:creationId xmlns="" xmlns:a16="http://schemas.microsoft.com/office/drawing/2014/main" id="{73908A6A-66C8-4010-9A74-5FE7C0A2C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4959" y="4622585"/>
              <a:ext cx="425324" cy="159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顧客</a:t>
              </a:r>
              <a:endParaRPr lang="en-US" altLang="ko-KR" sz="9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4A8F907C-528E-44AD-9345-C322BB3AB010}"/>
                </a:ext>
              </a:extLst>
            </p:cNvPr>
            <p:cNvSpPr/>
            <p:nvPr/>
          </p:nvSpPr>
          <p:spPr>
            <a:xfrm>
              <a:off x="1905329" y="5037888"/>
              <a:ext cx="83548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900" b="1" dirty="0">
                  <a:latin typeface="맑은 고딕" pitchFamily="50" charset="-127"/>
                  <a:ea typeface="맑은 고딕" pitchFamily="50" charset="-127"/>
                </a:rPr>
                <a:t>3/4G </a:t>
              </a:r>
              <a:r>
                <a:rPr lang="ko-KR" altLang="en-US" sz="900" b="1" dirty="0">
                  <a:latin typeface="맑은 고딕" pitchFamily="50" charset="-127"/>
                  <a:ea typeface="맑은 고딕" pitchFamily="50" charset="-127"/>
                </a:rPr>
                <a:t>基地局</a:t>
              </a:r>
            </a:p>
          </p:txBody>
        </p:sp>
        <p:sp>
          <p:nvSpPr>
            <p:cNvPr id="17" name="순서도: 자기 디스크 16">
              <a:extLst>
                <a:ext uri="{FF2B5EF4-FFF2-40B4-BE49-F238E27FC236}">
                  <a16:creationId xmlns="" xmlns:a16="http://schemas.microsoft.com/office/drawing/2014/main" id="{8421B5A4-DF4C-41A6-BD07-C724AB3A71EB}"/>
                </a:ext>
              </a:extLst>
            </p:cNvPr>
            <p:cNvSpPr/>
            <p:nvPr/>
          </p:nvSpPr>
          <p:spPr>
            <a:xfrm>
              <a:off x="4878432" y="5533631"/>
              <a:ext cx="611711" cy="428026"/>
            </a:xfrm>
            <a:prstGeom prst="flowChartMagneticDisk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FD09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700"/>
                </a:lnSpc>
                <a:spcBef>
                  <a:spcPts val="1200"/>
                </a:spcBef>
                <a:spcAft>
                  <a:spcPts val="600"/>
                </a:spcAft>
              </a:pPr>
              <a:r>
                <a:rPr lang="en-US" altLang="ko-KR" sz="105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PTT server</a:t>
              </a:r>
            </a:p>
          </p:txBody>
        </p:sp>
        <p:pic>
          <p:nvPicPr>
            <p:cNvPr id="18" name="Picture 86">
              <a:extLst>
                <a:ext uri="{FF2B5EF4-FFF2-40B4-BE49-F238E27FC236}">
                  <a16:creationId xmlns="" xmlns:a16="http://schemas.microsoft.com/office/drawing/2014/main" id="{5A9D482F-0F23-4101-A0F4-A57A0CE95C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66721" y="5568738"/>
              <a:ext cx="344409" cy="356902"/>
            </a:xfrm>
            <a:prstGeom prst="rect">
              <a:avLst/>
            </a:prstGeom>
            <a:noFill/>
            <a:ln w="508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DA2DEC39-9906-4FB0-8CE5-9B208578566E}"/>
                </a:ext>
              </a:extLst>
            </p:cNvPr>
            <p:cNvSpPr txBox="1"/>
            <p:nvPr/>
          </p:nvSpPr>
          <p:spPr>
            <a:xfrm>
              <a:off x="4188493" y="5964736"/>
              <a:ext cx="69987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700" dirty="0">
                  <a:latin typeface="맑은 고딕" pitchFamily="50" charset="-127"/>
                  <a:ea typeface="맑은 고딕" pitchFamily="50" charset="-127"/>
                </a:rPr>
                <a:t>DoCoMo/Au</a:t>
              </a:r>
              <a:r>
                <a:rPr lang="ko-KR" altLang="en-US" sz="7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700" dirty="0">
                  <a:latin typeface="맑은 고딕" pitchFamily="50" charset="-127"/>
                  <a:ea typeface="맑은 고딕" pitchFamily="50" charset="-127"/>
                </a:rPr>
                <a:t>Network server</a:t>
              </a:r>
              <a:endParaRPr lang="ko-KR" altLang="en-US" sz="7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0" name="자유형 26">
              <a:extLst>
                <a:ext uri="{FF2B5EF4-FFF2-40B4-BE49-F238E27FC236}">
                  <a16:creationId xmlns="" xmlns:a16="http://schemas.microsoft.com/office/drawing/2014/main" id="{6A0B1B8D-1041-4017-B327-182AB326CF63}"/>
                </a:ext>
              </a:extLst>
            </p:cNvPr>
            <p:cNvSpPr/>
            <p:nvPr/>
          </p:nvSpPr>
          <p:spPr>
            <a:xfrm>
              <a:off x="2408196" y="5436954"/>
              <a:ext cx="152702" cy="100715"/>
            </a:xfrm>
            <a:custGeom>
              <a:avLst/>
              <a:gdLst>
                <a:gd name="connsiteX0" fmla="*/ 0 w 233680"/>
                <a:gd name="connsiteY0" fmla="*/ 182880 h 182880"/>
                <a:gd name="connsiteX1" fmla="*/ 111760 w 233680"/>
                <a:gd name="connsiteY1" fmla="*/ 40640 h 182880"/>
                <a:gd name="connsiteX2" fmla="*/ 121920 w 233680"/>
                <a:gd name="connsiteY2" fmla="*/ 182880 h 182880"/>
                <a:gd name="connsiteX3" fmla="*/ 233680 w 233680"/>
                <a:gd name="connsiteY3" fmla="*/ 0 h 18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680" h="182880">
                  <a:moveTo>
                    <a:pt x="0" y="182880"/>
                  </a:moveTo>
                  <a:lnTo>
                    <a:pt x="111760" y="40640"/>
                  </a:lnTo>
                  <a:lnTo>
                    <a:pt x="121920" y="182880"/>
                  </a:lnTo>
                  <a:lnTo>
                    <a:pt x="233680" y="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직선 연결선 20">
              <a:extLst>
                <a:ext uri="{FF2B5EF4-FFF2-40B4-BE49-F238E27FC236}">
                  <a16:creationId xmlns="" xmlns:a16="http://schemas.microsoft.com/office/drawing/2014/main" id="{8D01F200-D251-4607-A87F-F0FB7B5CBE38}"/>
                </a:ext>
              </a:extLst>
            </p:cNvPr>
            <p:cNvCxnSpPr>
              <a:stCxn id="18" idx="3"/>
              <a:endCxn id="17" idx="2"/>
            </p:cNvCxnSpPr>
            <p:nvPr/>
          </p:nvCxnSpPr>
          <p:spPr>
            <a:xfrm>
              <a:off x="4611130" y="5747189"/>
              <a:ext cx="267302" cy="45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="" xmlns:a16="http://schemas.microsoft.com/office/drawing/2014/main" id="{F181C807-3AB3-4288-97B5-1AA75F8C6E78}"/>
                </a:ext>
              </a:extLst>
            </p:cNvPr>
            <p:cNvCxnSpPr/>
            <p:nvPr/>
          </p:nvCxnSpPr>
          <p:spPr>
            <a:xfrm flipV="1">
              <a:off x="3781753" y="4957088"/>
              <a:ext cx="926170" cy="503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6">
              <a:extLst>
                <a:ext uri="{FF2B5EF4-FFF2-40B4-BE49-F238E27FC236}">
                  <a16:creationId xmlns="" xmlns:a16="http://schemas.microsoft.com/office/drawing/2014/main" id="{C99E4D43-E456-4660-9697-BBC359E857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6861" y="4998231"/>
              <a:ext cx="224073" cy="30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2">
              <a:extLst>
                <a:ext uri="{FF2B5EF4-FFF2-40B4-BE49-F238E27FC236}">
                  <a16:creationId xmlns="" xmlns:a16="http://schemas.microsoft.com/office/drawing/2014/main" id="{81D40DD3-FA9A-4988-8B4C-FCEBB67EDB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90353" y="5297224"/>
              <a:ext cx="894040" cy="25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직선 연결선 24">
              <a:extLst>
                <a:ext uri="{FF2B5EF4-FFF2-40B4-BE49-F238E27FC236}">
                  <a16:creationId xmlns="" xmlns:a16="http://schemas.microsoft.com/office/drawing/2014/main" id="{BC4E05B6-F430-48AD-8A69-33CFF340951A}"/>
                </a:ext>
              </a:extLst>
            </p:cNvPr>
            <p:cNvCxnSpPr/>
            <p:nvPr/>
          </p:nvCxnSpPr>
          <p:spPr>
            <a:xfrm>
              <a:off x="2881763" y="5315477"/>
              <a:ext cx="188219" cy="793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연결선 25">
              <a:extLst>
                <a:ext uri="{FF2B5EF4-FFF2-40B4-BE49-F238E27FC236}">
                  <a16:creationId xmlns="" xmlns:a16="http://schemas.microsoft.com/office/drawing/2014/main" id="{4E1208A1-26BF-4264-A9B3-7AB872D65DBE}"/>
                </a:ext>
              </a:extLst>
            </p:cNvPr>
            <p:cNvCxnSpPr/>
            <p:nvPr/>
          </p:nvCxnSpPr>
          <p:spPr>
            <a:xfrm flipH="1" flipV="1">
              <a:off x="3557744" y="5537263"/>
              <a:ext cx="95398" cy="1056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>
              <a:extLst>
                <a:ext uri="{FF2B5EF4-FFF2-40B4-BE49-F238E27FC236}">
                  <a16:creationId xmlns="" xmlns:a16="http://schemas.microsoft.com/office/drawing/2014/main" id="{1C7F4CAC-8563-41CA-8DC7-8BA306D359CE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3984393" y="5426438"/>
              <a:ext cx="294703" cy="19043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>
              <a:extLst>
                <a:ext uri="{FF2B5EF4-FFF2-40B4-BE49-F238E27FC236}">
                  <a16:creationId xmlns="" xmlns:a16="http://schemas.microsoft.com/office/drawing/2014/main" id="{5F7C156C-F399-4C79-A714-F6A641FEBF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92727" y="4793793"/>
              <a:ext cx="367305" cy="20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">
              <a:extLst>
                <a:ext uri="{FF2B5EF4-FFF2-40B4-BE49-F238E27FC236}">
                  <a16:creationId xmlns="" xmlns:a16="http://schemas.microsoft.com/office/drawing/2014/main" id="{023CA898-AB7A-4707-9D8D-0D2E81FF4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1763292" y="5823508"/>
              <a:ext cx="576918" cy="323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6F553DE1-074E-4A04-A54F-7BD42C1C1886}"/>
                </a:ext>
              </a:extLst>
            </p:cNvPr>
            <p:cNvSpPr txBox="1"/>
            <p:nvPr/>
          </p:nvSpPr>
          <p:spPr>
            <a:xfrm>
              <a:off x="1543874" y="6298287"/>
              <a:ext cx="117539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 err="1">
                  <a:solidFill>
                    <a:srgbClr val="0000FF"/>
                  </a:solidFill>
                </a:rPr>
                <a:t>SmartPhone</a:t>
              </a:r>
              <a:r>
                <a:rPr lang="en-US" altLang="ko-KR" sz="900" b="1" dirty="0">
                  <a:solidFill>
                    <a:srgbClr val="0000FF"/>
                  </a:solidFill>
                </a:rPr>
                <a:t>  App</a:t>
              </a:r>
              <a:endParaRPr lang="ko-KR" altLang="en-US" sz="900" b="1" dirty="0">
                <a:solidFill>
                  <a:srgbClr val="0000FF"/>
                </a:solidFill>
              </a:endParaRPr>
            </a:p>
          </p:txBody>
        </p:sp>
        <p:pic>
          <p:nvPicPr>
            <p:cNvPr id="31" name="Picture 2">
              <a:extLst>
                <a:ext uri="{FF2B5EF4-FFF2-40B4-BE49-F238E27FC236}">
                  <a16:creationId xmlns="" xmlns:a16="http://schemas.microsoft.com/office/drawing/2014/main" id="{288E6C21-3F40-4E43-9A89-750719F79B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063012" y="4354071"/>
              <a:ext cx="880784" cy="553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FBADFFC3-07B1-49E9-8D97-6B8D2E511FDF}"/>
                </a:ext>
              </a:extLst>
            </p:cNvPr>
            <p:cNvSpPr txBox="1"/>
            <p:nvPr/>
          </p:nvSpPr>
          <p:spPr>
            <a:xfrm>
              <a:off x="1043608" y="4903177"/>
              <a:ext cx="7528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000FF"/>
                  </a:solidFill>
                </a:rPr>
                <a:t>Vehicle</a:t>
              </a:r>
              <a:endParaRPr lang="ko-KR" altLang="en-US" sz="900" b="1" dirty="0">
                <a:solidFill>
                  <a:srgbClr val="0000FF"/>
                </a:solidFill>
              </a:endParaRPr>
            </a:p>
          </p:txBody>
        </p:sp>
        <p:pic>
          <p:nvPicPr>
            <p:cNvPr id="33" name="Picture 6">
              <a:extLst>
                <a:ext uri="{FF2B5EF4-FFF2-40B4-BE49-F238E27FC236}">
                  <a16:creationId xmlns="" xmlns:a16="http://schemas.microsoft.com/office/drawing/2014/main" id="{8C5E477A-09B2-4255-85E9-434C3CD012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rot="5400000">
              <a:off x="873835" y="5463190"/>
              <a:ext cx="1031050" cy="399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0FBB1365-3AB1-4EF6-AD4D-CBA0DD8B5654}"/>
                </a:ext>
              </a:extLst>
            </p:cNvPr>
            <p:cNvSpPr txBox="1"/>
            <p:nvPr/>
          </p:nvSpPr>
          <p:spPr>
            <a:xfrm>
              <a:off x="1043608" y="6178236"/>
              <a:ext cx="63559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rgbClr val="0000FF"/>
                  </a:solidFill>
                </a:rPr>
                <a:t>Potable</a:t>
              </a:r>
              <a:endParaRPr lang="ko-KR" altLang="en-US" sz="900" b="1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D9E540ED-D6A4-4666-B79B-CEC7FAECE17B}"/>
                </a:ext>
              </a:extLst>
            </p:cNvPr>
            <p:cNvSpPr txBox="1"/>
            <p:nvPr/>
          </p:nvSpPr>
          <p:spPr>
            <a:xfrm>
              <a:off x="5580112" y="5604629"/>
              <a:ext cx="172819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/>
                <a:t> Provisioning Server</a:t>
              </a:r>
            </a:p>
            <a:p>
              <a:r>
                <a:rPr lang="en-US" altLang="ko-KR" sz="1000" dirty="0"/>
                <a:t> IP-PTT Server</a:t>
              </a:r>
            </a:p>
            <a:p>
              <a:r>
                <a:rPr lang="en-US" altLang="ko-KR" sz="1000" dirty="0"/>
                <a:t> Firmware Upgrade Server</a:t>
              </a:r>
              <a:endParaRPr lang="ko-KR" altLang="en-US" sz="1000" dirty="0"/>
            </a:p>
          </p:txBody>
        </p:sp>
        <p:sp>
          <p:nvSpPr>
            <p:cNvPr id="36" name="왼쪽 대괄호 35">
              <a:extLst>
                <a:ext uri="{FF2B5EF4-FFF2-40B4-BE49-F238E27FC236}">
                  <a16:creationId xmlns="" xmlns:a16="http://schemas.microsoft.com/office/drawing/2014/main" id="{3AAE62FF-7601-4384-AB54-7363E24E8E96}"/>
                </a:ext>
              </a:extLst>
            </p:cNvPr>
            <p:cNvSpPr/>
            <p:nvPr/>
          </p:nvSpPr>
          <p:spPr>
            <a:xfrm>
              <a:off x="5592712" y="5731367"/>
              <a:ext cx="68552" cy="323464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37" name="Picture 2">
              <a:extLst>
                <a:ext uri="{FF2B5EF4-FFF2-40B4-BE49-F238E27FC236}">
                  <a16:creationId xmlns="" xmlns:a16="http://schemas.microsoft.com/office/drawing/2014/main" id="{583B0361-5EA7-43F8-9B80-782B6E3B9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41516" y="4282063"/>
              <a:ext cx="738596" cy="994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A0D4ECB-5327-4E9D-9D41-F58E9A4BCC13}"/>
                </a:ext>
              </a:extLst>
            </p:cNvPr>
            <p:cNvSpPr txBox="1"/>
            <p:nvPr/>
          </p:nvSpPr>
          <p:spPr>
            <a:xfrm>
              <a:off x="2411760" y="4149080"/>
              <a:ext cx="20882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/>
                <a:t>Service</a:t>
              </a:r>
              <a:r>
                <a:rPr lang="ko-KR" altLang="en-US" sz="1200" b="1" dirty="0"/>
                <a:t> </a:t>
              </a:r>
              <a:r>
                <a:rPr lang="en-US" altLang="ko-KR" sz="1200" b="1" dirty="0"/>
                <a:t>Configuration</a:t>
              </a:r>
              <a:endParaRPr lang="ko-KR" altLang="en-US" sz="1200" b="1" dirty="0"/>
            </a:p>
          </p:txBody>
        </p:sp>
      </p:grpSp>
      <p:pic>
        <p:nvPicPr>
          <p:cNvPr id="40" name="그림 39">
            <a:extLst>
              <a:ext uri="{FF2B5EF4-FFF2-40B4-BE49-F238E27FC236}">
                <a16:creationId xmlns="" xmlns:a16="http://schemas.microsoft.com/office/drawing/2014/main" id="{804961B9-DF4A-433A-8FB4-12687D984C7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2" y="2946707"/>
            <a:ext cx="1444493" cy="812399"/>
          </a:xfrm>
          <a:prstGeom prst="rect">
            <a:avLst/>
          </a:prstGeom>
        </p:spPr>
      </p:pic>
      <p:pic>
        <p:nvPicPr>
          <p:cNvPr id="41" name="Picture 3">
            <a:extLst>
              <a:ext uri="{FF2B5EF4-FFF2-40B4-BE49-F238E27FC236}">
                <a16:creationId xmlns="" xmlns:a16="http://schemas.microsoft.com/office/drawing/2014/main" id="{1BB6AC2C-0C2B-4C24-900D-D1A564DAB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6200000">
            <a:off x="5354956" y="1643123"/>
            <a:ext cx="2724770" cy="90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3">
            <a:extLst>
              <a:ext uri="{FF2B5EF4-FFF2-40B4-BE49-F238E27FC236}">
                <a16:creationId xmlns="" xmlns:a16="http://schemas.microsoft.com/office/drawing/2014/main" id="{A24B9555-6677-48DE-ACCB-7BA81DEC1646}"/>
              </a:ext>
            </a:extLst>
          </p:cNvPr>
          <p:cNvSpPr txBox="1">
            <a:spLocks noChangeArrowheads="1"/>
          </p:cNvSpPr>
          <p:nvPr/>
        </p:nvSpPr>
        <p:spPr>
          <a:xfrm>
            <a:off x="1022920" y="908720"/>
            <a:ext cx="7725544" cy="1872208"/>
          </a:xfrm>
          <a:prstGeom prst="rect">
            <a:avLst/>
          </a:prstGeom>
        </p:spPr>
        <p:txBody>
          <a:bodyPr/>
          <a:lstStyle/>
          <a:p>
            <a:pPr marL="0" lvl="1" indent="-180000"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lang="en-US" altLang="ko-KR" sz="1400" dirty="0">
                <a:latin typeface="+mj-ea"/>
                <a:ea typeface="+mj-ea"/>
              </a:rPr>
              <a:t>Total IP-PTT System (on service &gt; 17,000 users)</a:t>
            </a:r>
          </a:p>
          <a:p>
            <a:pPr marL="180000" lvl="1" indent="180000">
              <a:buFont typeface="Arial" pitchFamily="34" charset="0"/>
              <a:buChar char="•"/>
            </a:pPr>
            <a:r>
              <a:rPr lang="en-US" altLang="ko-KR" sz="1100" dirty="0"/>
              <a:t>IP-PTT Terminal : Vehicle Model, Potable Model, </a:t>
            </a:r>
            <a:r>
              <a:rPr lang="en-US" altLang="ko-KR" sz="1100" dirty="0" err="1"/>
              <a:t>SmartPhone</a:t>
            </a:r>
            <a:r>
              <a:rPr lang="en-US" altLang="ko-KR" sz="1100" dirty="0"/>
              <a:t> App.</a:t>
            </a:r>
          </a:p>
          <a:p>
            <a:pPr marL="180000" lvl="1" indent="180000">
              <a:buFont typeface="Arial" pitchFamily="34" charset="0"/>
              <a:buChar char="•"/>
            </a:pPr>
            <a:r>
              <a:rPr lang="en-US" altLang="ko-KR" sz="1100" dirty="0"/>
              <a:t>Server : PTT VoIP Server </a:t>
            </a:r>
          </a:p>
          <a:p>
            <a:pPr marL="180000" lvl="1" indent="180000">
              <a:buFont typeface="Arial" pitchFamily="34" charset="0"/>
              <a:buChar char="•"/>
            </a:pPr>
            <a:r>
              <a:rPr lang="en-US" altLang="ko-KR" sz="1100" dirty="0"/>
              <a:t>Operator Terminal Software(PC) </a:t>
            </a:r>
          </a:p>
          <a:p>
            <a:pPr marL="0" lvl="1" indent="-180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pPr>
            <a:r>
              <a:rPr kumimoji="0" lang="en-US" altLang="ko-KR" sz="1400" dirty="0">
                <a:latin typeface="+mj-ea"/>
                <a:ea typeface="+mj-ea"/>
              </a:rPr>
              <a:t>Features of IP-PTT Service</a:t>
            </a:r>
          </a:p>
          <a:p>
            <a:pPr marL="180000" lvl="2" indent="180000"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US" altLang="ko-KR" sz="1100" dirty="0">
                <a:latin typeface="+mj-ea"/>
                <a:ea typeface="+mj-ea"/>
              </a:rPr>
              <a:t>Provide the legacy Push-to-talk service with minimum bandwidth.</a:t>
            </a:r>
          </a:p>
          <a:p>
            <a:pPr marL="180000" lvl="2" indent="180000"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US" altLang="ko-KR" sz="1100" dirty="0">
                <a:latin typeface="+mj-ea"/>
                <a:ea typeface="+mj-ea"/>
              </a:rPr>
              <a:t>Not Voice But data communication </a:t>
            </a:r>
          </a:p>
          <a:p>
            <a:pPr marL="180000" lvl="2" indent="180000"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US" altLang="ko-KR" sz="1100" dirty="0">
                <a:latin typeface="+mj-ea"/>
                <a:ea typeface="+mj-ea"/>
              </a:rPr>
              <a:t>Acquisition of Customer</a:t>
            </a:r>
            <a:r>
              <a:rPr kumimoji="0" lang="ko-KR" altLang="en-US" sz="1100" dirty="0">
                <a:latin typeface="+mj-ea"/>
                <a:ea typeface="+mj-ea"/>
              </a:rPr>
              <a:t> </a:t>
            </a:r>
            <a:r>
              <a:rPr kumimoji="0" lang="en-US" altLang="ko-KR" sz="1100" dirty="0">
                <a:latin typeface="+mj-ea"/>
                <a:ea typeface="+mj-ea"/>
              </a:rPr>
              <a:t>position by GPS information.</a:t>
            </a:r>
          </a:p>
          <a:p>
            <a:pPr marL="180000" lvl="2" indent="180000">
              <a:spcBef>
                <a:spcPts val="0"/>
              </a:spcBef>
              <a:buFont typeface="Arial" charset="0"/>
              <a:buChar char="•"/>
              <a:defRPr/>
            </a:pPr>
            <a:r>
              <a:rPr kumimoji="0" lang="en-US" altLang="ko-KR" sz="1100" dirty="0">
                <a:latin typeface="+mj-ea"/>
                <a:ea typeface="+mj-ea"/>
              </a:rPr>
              <a:t>Communication and control between trucks and </a:t>
            </a:r>
            <a:r>
              <a:rPr kumimoji="0" lang="en-US" altLang="ko-KR" sz="1100" dirty="0" err="1">
                <a:latin typeface="+mj-ea"/>
                <a:ea typeface="+mj-ea"/>
              </a:rPr>
              <a:t>remicon</a:t>
            </a:r>
            <a:r>
              <a:rPr kumimoji="0" lang="en-US" altLang="ko-KR" sz="1100" dirty="0">
                <a:latin typeface="+mj-ea"/>
                <a:ea typeface="+mj-ea"/>
              </a:rPr>
              <a:t> vehicles (meters,…)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="" xmlns:a16="http://schemas.microsoft.com/office/drawing/2014/main" id="{EF0B3DE6-FA4E-468D-B0E4-9324665930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290333" y="2612049"/>
            <a:ext cx="1417316" cy="11918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142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="" xmlns:a16="http://schemas.microsoft.com/office/drawing/2014/main" id="{3AA8A2EC-625F-40F8-9E4B-8D3E6D20752F}"/>
              </a:ext>
            </a:extLst>
          </p:cNvPr>
          <p:cNvGrpSpPr/>
          <p:nvPr/>
        </p:nvGrpSpPr>
        <p:grpSpPr>
          <a:xfrm>
            <a:off x="1446664" y="2108478"/>
            <a:ext cx="5296743" cy="4096517"/>
            <a:chOff x="2223729" y="1791788"/>
            <a:chExt cx="5296743" cy="4096517"/>
          </a:xfrm>
        </p:grpSpPr>
        <p:sp>
          <p:nvSpPr>
            <p:cNvPr id="3" name="사다리꼴 2">
              <a:extLst>
                <a:ext uri="{FF2B5EF4-FFF2-40B4-BE49-F238E27FC236}">
                  <a16:creationId xmlns="" xmlns:a16="http://schemas.microsoft.com/office/drawing/2014/main" id="{89141DAB-3CED-4AA9-A3C6-8F6D5C9BEEC9}"/>
                </a:ext>
              </a:extLst>
            </p:cNvPr>
            <p:cNvSpPr/>
            <p:nvPr/>
          </p:nvSpPr>
          <p:spPr>
            <a:xfrm rot="10800000">
              <a:off x="2368296" y="3063240"/>
              <a:ext cx="5047488" cy="576072"/>
            </a:xfrm>
            <a:prstGeom prst="trapezoid">
              <a:avLst>
                <a:gd name="adj" fmla="val 6785"/>
              </a:avLst>
            </a:prstGeom>
            <a:solidFill>
              <a:schemeClr val="bg2">
                <a:lumMod val="9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사다리꼴 3">
              <a:extLst>
                <a:ext uri="{FF2B5EF4-FFF2-40B4-BE49-F238E27FC236}">
                  <a16:creationId xmlns="" xmlns:a16="http://schemas.microsoft.com/office/drawing/2014/main" id="{B8ADA7B2-4673-4E0D-A9B4-9DF6D5F60975}"/>
                </a:ext>
              </a:extLst>
            </p:cNvPr>
            <p:cNvSpPr/>
            <p:nvPr/>
          </p:nvSpPr>
          <p:spPr>
            <a:xfrm rot="10800000">
              <a:off x="2267743" y="1791788"/>
              <a:ext cx="5252729" cy="1268547"/>
            </a:xfrm>
            <a:prstGeom prst="trapezoid">
              <a:avLst>
                <a:gd name="adj" fmla="val 7675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" name="사다리꼴 4">
              <a:extLst>
                <a:ext uri="{FF2B5EF4-FFF2-40B4-BE49-F238E27FC236}">
                  <a16:creationId xmlns="" xmlns:a16="http://schemas.microsoft.com/office/drawing/2014/main" id="{72F28EFE-B9FB-4816-A97A-F32C75021B8D}"/>
                </a:ext>
              </a:extLst>
            </p:cNvPr>
            <p:cNvSpPr/>
            <p:nvPr/>
          </p:nvSpPr>
          <p:spPr>
            <a:xfrm rot="10800000">
              <a:off x="2411760" y="3647312"/>
              <a:ext cx="4958304" cy="1041842"/>
            </a:xfrm>
            <a:prstGeom prst="trapezoid">
              <a:avLst>
                <a:gd name="adj" fmla="val 7447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>
                  <a:lumMod val="95000"/>
                  <a:lumOff val="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387842A-75C2-4D5A-89A1-1BC9A7425E59}"/>
                </a:ext>
              </a:extLst>
            </p:cNvPr>
            <p:cNvSpPr txBox="1"/>
            <p:nvPr/>
          </p:nvSpPr>
          <p:spPr>
            <a:xfrm>
              <a:off x="2223729" y="3715282"/>
              <a:ext cx="5184576" cy="89255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100" b="1" dirty="0" smtClean="0"/>
                <a:t>JCORE </a:t>
              </a:r>
              <a:r>
                <a:rPr lang="en-US" altLang="ko-KR" sz="1100" b="1" dirty="0"/>
                <a:t>own SIP/IMS stack(Royalty free, Easy customizing)</a:t>
              </a:r>
            </a:p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100" b="1" dirty="0"/>
                <a:t>Interoperable SIP server</a:t>
              </a:r>
            </a:p>
            <a:p>
              <a:pPr marL="360000" lvl="1" indent="180000">
                <a:defRPr/>
              </a:pPr>
              <a:r>
                <a:rPr lang="en-US" altLang="ko-KR" sz="1000" dirty="0"/>
                <a:t>NTT Communications[</a:t>
              </a:r>
              <a:r>
                <a:rPr lang="en-US" altLang="ko-KR" sz="1000" dirty="0" err="1"/>
                <a:t>Sonus</a:t>
              </a:r>
              <a:r>
                <a:rPr lang="en-US" altLang="ko-KR" sz="1000" dirty="0"/>
                <a:t>], SNOM, </a:t>
              </a:r>
              <a:r>
                <a:rPr lang="en-US" altLang="ko-KR" sz="1000" dirty="0" err="1"/>
                <a:t>Notel</a:t>
              </a:r>
              <a:r>
                <a:rPr lang="en-US" altLang="ko-KR" sz="1000" dirty="0"/>
                <a:t> Networks[</a:t>
              </a:r>
              <a:r>
                <a:rPr lang="en-US" altLang="ko-KR" sz="1000" dirty="0" err="1"/>
                <a:t>Dacom</a:t>
              </a:r>
              <a:r>
                <a:rPr lang="en-US" altLang="ko-KR" sz="1000" dirty="0"/>
                <a:t>], Samsung </a:t>
              </a:r>
            </a:p>
            <a:p>
              <a:pPr marL="360000" lvl="1" indent="180000">
                <a:defRPr/>
              </a:pPr>
              <a:r>
                <a:rPr lang="en-US" altLang="ko-KR" sz="1000" dirty="0"/>
                <a:t>Networks, SK networks, Anta Systems, </a:t>
              </a:r>
              <a:r>
                <a:rPr lang="en-US" altLang="ko-KR" sz="1000" dirty="0" err="1"/>
                <a:t>Xener</a:t>
              </a:r>
              <a:r>
                <a:rPr lang="en-US" altLang="ko-KR" sz="1000" dirty="0"/>
                <a:t> Systems, Avaya, KT SSW, </a:t>
              </a:r>
            </a:p>
            <a:p>
              <a:pPr marL="360000" lvl="1" indent="180000">
                <a:defRPr/>
              </a:pPr>
              <a:r>
                <a:rPr lang="en-US" altLang="ko-KR" sz="1000" dirty="0"/>
                <a:t>Samsung SSW, </a:t>
              </a:r>
              <a:r>
                <a:rPr lang="en-US" altLang="ko-KR" sz="1000" dirty="0" err="1"/>
                <a:t>OnDo</a:t>
              </a:r>
              <a:r>
                <a:rPr lang="en-US" altLang="ko-KR" sz="1000" dirty="0"/>
                <a:t>, Siemens, Asterisk, …</a:t>
              </a:r>
            </a:p>
          </p:txBody>
        </p:sp>
        <p:sp>
          <p:nvSpPr>
            <p:cNvPr id="7" name="사다리꼴 6">
              <a:extLst>
                <a:ext uri="{FF2B5EF4-FFF2-40B4-BE49-F238E27FC236}">
                  <a16:creationId xmlns="" xmlns:a16="http://schemas.microsoft.com/office/drawing/2014/main" id="{B2AE38A2-02AD-4008-AA2F-A3DE651A3690}"/>
                </a:ext>
              </a:extLst>
            </p:cNvPr>
            <p:cNvSpPr/>
            <p:nvPr/>
          </p:nvSpPr>
          <p:spPr>
            <a:xfrm rot="10800000">
              <a:off x="2488865" y="4682267"/>
              <a:ext cx="4807674" cy="1205268"/>
            </a:xfrm>
            <a:prstGeom prst="trapezoid">
              <a:avLst>
                <a:gd name="adj" fmla="val 6388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" name="직사각형 7">
              <a:extLst>
                <a:ext uri="{FF2B5EF4-FFF2-40B4-BE49-F238E27FC236}">
                  <a16:creationId xmlns="" xmlns:a16="http://schemas.microsoft.com/office/drawing/2014/main" id="{3D3D3FBB-0803-4EF2-BB09-D0E64D42F658}"/>
                </a:ext>
              </a:extLst>
            </p:cNvPr>
            <p:cNvSpPr/>
            <p:nvPr/>
          </p:nvSpPr>
          <p:spPr>
            <a:xfrm>
              <a:off x="2608561" y="4711060"/>
              <a:ext cx="4509072" cy="117724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Linux  O.S : </a:t>
              </a:r>
              <a:r>
                <a:rPr lang="en-US" altLang="ko-KR" sz="105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Bootloader</a:t>
              </a: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Driver</a:t>
              </a:r>
            </a:p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System On Chip</a:t>
              </a:r>
            </a:p>
            <a:p>
              <a:pPr marL="360000" lvl="3" indent="180000">
                <a:defRPr/>
              </a:pPr>
              <a:r>
                <a:rPr lang="en-US" altLang="ko-KR" sz="9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</a:rPr>
                <a:t> GDM5105(www.gctsemi.com) : W-LAN BB/DSP/RISC Integrated</a:t>
              </a:r>
            </a:p>
            <a:p>
              <a:pPr marL="360000" lvl="3" indent="180000">
                <a:defRPr/>
              </a:pPr>
              <a:r>
                <a:rPr lang="en-US" altLang="ko-KR" sz="900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</a:rPr>
                <a:t> DSP : G.729/G.711/G.723.1 Voice CODEC, G.168 Echo Canceller</a:t>
              </a:r>
            </a:p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General CPU : ARM926EJ(i.mx.233, others)</a:t>
              </a:r>
            </a:p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altLang="ko-KR" sz="105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WiFi</a:t>
              </a: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Chip : </a:t>
              </a:r>
              <a:r>
                <a:rPr lang="en-US" altLang="ko-KR" sz="105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Realtek</a:t>
              </a: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  <a:r>
                <a:rPr lang="en-US" altLang="ko-KR" sz="1050" b="1" dirty="0" err="1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Atheros</a:t>
              </a: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/TI</a:t>
              </a:r>
            </a:p>
            <a:p>
              <a:pPr marL="360000" lvl="1" indent="180000">
                <a:buFont typeface="Wingdings" pitchFamily="2" charset="2"/>
                <a:buChar char="§"/>
                <a:defRPr/>
              </a:pPr>
              <a:r>
                <a:rPr lang="en-US" altLang="ko-KR" sz="105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RF On Board,  Antenna Design 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="" xmlns:a16="http://schemas.microsoft.com/office/drawing/2014/main" id="{EE847557-24FD-4775-8EF5-055B404DDF19}"/>
                </a:ext>
              </a:extLst>
            </p:cNvPr>
            <p:cNvSpPr/>
            <p:nvPr/>
          </p:nvSpPr>
          <p:spPr>
            <a:xfrm>
              <a:off x="2699792" y="1819680"/>
              <a:ext cx="4320480" cy="12003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WAP Internet Browser (</a:t>
              </a:r>
              <a:r>
                <a:rPr lang="en-US" altLang="ko-KR" sz="1200" b="1" dirty="0" err="1">
                  <a:solidFill>
                    <a:srgbClr val="000000"/>
                  </a:solidFill>
                </a:rPr>
                <a:t>i</a:t>
              </a:r>
              <a:r>
                <a:rPr lang="en-US" altLang="ko-KR" sz="1200" b="1" dirty="0">
                  <a:solidFill>
                    <a:srgbClr val="000000"/>
                  </a:solidFill>
                </a:rPr>
                <a:t>-herb)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SMS, Banking, PC-Sync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Google Phonebook Sync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Phone book/Image/Sound uploading function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G.711, G.729, G.711.1, AMR, AMR-WB Speech Codec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200" b="1" dirty="0">
                  <a:solidFill>
                    <a:srgbClr val="000000"/>
                  </a:solidFill>
                </a:rPr>
                <a:t> </a:t>
              </a:r>
              <a:r>
                <a:rPr lang="en-US" altLang="ko-KR" sz="1200" b="1" dirty="0" err="1">
                  <a:solidFill>
                    <a:srgbClr val="000000"/>
                  </a:solidFill>
                </a:rPr>
                <a:t>AudioManager</a:t>
              </a:r>
              <a:endParaRPr lang="ko-KR" altLang="en-US" sz="12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="" xmlns:a16="http://schemas.microsoft.com/office/drawing/2014/main" id="{7A8C76EF-EF3E-4384-BD92-74195C23B907}"/>
                </a:ext>
              </a:extLst>
            </p:cNvPr>
            <p:cNvSpPr/>
            <p:nvPr/>
          </p:nvSpPr>
          <p:spPr>
            <a:xfrm>
              <a:off x="2953140" y="3140220"/>
              <a:ext cx="3779912" cy="430887"/>
            </a:xfrm>
            <a:prstGeom prst="rect">
              <a:avLst/>
            </a:prstGeom>
            <a:noFill/>
            <a:ln w="127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Mobile phone like GUI by </a:t>
              </a:r>
              <a:r>
                <a:rPr lang="en-US" altLang="ko-KR" sz="11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NetCODEC’s</a:t>
              </a:r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own tool</a:t>
              </a:r>
            </a:p>
            <a:p>
              <a:pPr marL="0" lvl="1">
                <a:buFont typeface="Wingdings" pitchFamily="2" charset="2"/>
                <a:buChar char="§"/>
                <a:defRPr/>
              </a:pPr>
              <a:r>
                <a:rPr lang="en-US" altLang="ko-KR" sz="11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Korean, English (Patent : Korean character input)</a:t>
              </a:r>
            </a:p>
          </p:txBody>
        </p:sp>
      </p:grpSp>
      <p:sp>
        <p:nvSpPr>
          <p:cNvPr id="11" name="오른쪽 중괄호 10">
            <a:extLst>
              <a:ext uri="{FF2B5EF4-FFF2-40B4-BE49-F238E27FC236}">
                <a16:creationId xmlns="" xmlns:a16="http://schemas.microsoft.com/office/drawing/2014/main" id="{8C1E6E3B-2DB4-4684-9E6A-E24B525767BA}"/>
              </a:ext>
            </a:extLst>
          </p:cNvPr>
          <p:cNvSpPr/>
          <p:nvPr/>
        </p:nvSpPr>
        <p:spPr>
          <a:xfrm>
            <a:off x="6963848" y="2224378"/>
            <a:ext cx="216024" cy="2520280"/>
          </a:xfrm>
          <a:prstGeom prst="rightBrace">
            <a:avLst>
              <a:gd name="adj1" fmla="val 65477"/>
              <a:gd name="adj2" fmla="val 50000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중괄호 11">
            <a:extLst>
              <a:ext uri="{FF2B5EF4-FFF2-40B4-BE49-F238E27FC236}">
                <a16:creationId xmlns="" xmlns:a16="http://schemas.microsoft.com/office/drawing/2014/main" id="{0E98FEDD-C8DB-4B5E-A66C-9A1B3105BC9B}"/>
              </a:ext>
            </a:extLst>
          </p:cNvPr>
          <p:cNvSpPr/>
          <p:nvPr/>
        </p:nvSpPr>
        <p:spPr>
          <a:xfrm>
            <a:off x="6964992" y="5060122"/>
            <a:ext cx="216024" cy="928079"/>
          </a:xfrm>
          <a:prstGeom prst="rightBrace">
            <a:avLst>
              <a:gd name="adj1" fmla="val 65477"/>
              <a:gd name="adj2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0993C5-F43A-48E2-8AFE-87AA4BAC38C3}"/>
              </a:ext>
            </a:extLst>
          </p:cNvPr>
          <p:cNvSpPr txBox="1"/>
          <p:nvPr/>
        </p:nvSpPr>
        <p:spPr>
          <a:xfrm>
            <a:off x="7261024" y="330565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JCORE</a:t>
            </a:r>
          </a:p>
          <a:p>
            <a:r>
              <a:rPr lang="en-US" altLang="ko-KR" sz="11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1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Code</a:t>
            </a:r>
            <a:endParaRPr lang="ko-KR" altLang="en-US" sz="11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EACE8093-91A1-4A1A-A1AB-38B937837807}"/>
              </a:ext>
            </a:extLst>
          </p:cNvPr>
          <p:cNvSpPr txBox="1"/>
          <p:nvPr/>
        </p:nvSpPr>
        <p:spPr>
          <a:xfrm>
            <a:off x="7296456" y="5196113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JCORE</a:t>
            </a:r>
          </a:p>
          <a:p>
            <a:r>
              <a:rPr lang="en-US" altLang="ko-KR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HW Design</a:t>
            </a:r>
            <a:endParaRPr lang="en-US" altLang="ko-KR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O.S Porting</a:t>
            </a:r>
            <a:endParaRPr lang="ko-KR" alt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B91DD0-84DC-455F-8EEC-215EA02E7C55}"/>
              </a:ext>
            </a:extLst>
          </p:cNvPr>
          <p:cNvSpPr txBox="1"/>
          <p:nvPr/>
        </p:nvSpPr>
        <p:spPr>
          <a:xfrm>
            <a:off x="632774" y="420811"/>
            <a:ext cx="600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Technology</a:t>
            </a:r>
            <a:r>
              <a:rPr lang="ko-KR" altLang="en-US" dirty="0"/>
              <a:t> 보유 기술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84FA1852-6B2D-40E9-97FC-F5BB82C1ED0E}"/>
              </a:ext>
            </a:extLst>
          </p:cNvPr>
          <p:cNvSpPr/>
          <p:nvPr/>
        </p:nvSpPr>
        <p:spPr>
          <a:xfrm>
            <a:off x="632773" y="1000480"/>
            <a:ext cx="73370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/>
              <a:t>VoIP</a:t>
            </a:r>
            <a:r>
              <a:rPr lang="ko-KR" altLang="en-US" sz="1400" dirty="0"/>
              <a:t> </a:t>
            </a:r>
            <a:r>
              <a:rPr lang="en-US" altLang="ko-KR" sz="1400" dirty="0"/>
              <a:t>system</a:t>
            </a:r>
            <a:r>
              <a:rPr lang="ko-KR" altLang="en-US" sz="1400" dirty="0"/>
              <a:t> 요소기술</a:t>
            </a:r>
            <a:r>
              <a:rPr lang="en-US" altLang="ko-KR" sz="1400" dirty="0"/>
              <a:t>(HW </a:t>
            </a:r>
            <a:r>
              <a:rPr lang="ko-KR" altLang="en-US" sz="1400" dirty="0"/>
              <a:t>설계</a:t>
            </a:r>
            <a:r>
              <a:rPr lang="en-US" altLang="ko-KR" sz="1400" dirty="0"/>
              <a:t>, Linux bootloader, kernel, SIP/IMS, GUI Engine, Hangul </a:t>
            </a:r>
            <a:r>
              <a:rPr lang="en-US" altLang="ko-KR" sz="1400" dirty="0" smtClean="0"/>
              <a:t>Automata</a:t>
            </a:r>
            <a:r>
              <a:rPr lang="en-US" altLang="ko-KR" sz="1400" dirty="0"/>
              <a:t>, Audio Manager(AEC, Speech Codec))</a:t>
            </a:r>
            <a:r>
              <a:rPr lang="ko-KR" altLang="en-US" sz="1400" dirty="0"/>
              <a:t>을</a:t>
            </a:r>
            <a:r>
              <a:rPr lang="en-US" altLang="ko-KR" sz="1400" dirty="0"/>
              <a:t> </a:t>
            </a:r>
            <a:r>
              <a:rPr lang="ko-KR" altLang="en-US" sz="1400" dirty="0"/>
              <a:t>자체 개발하여 서비스하고 있음</a:t>
            </a:r>
            <a:endParaRPr lang="en-US" altLang="ko-KR" sz="1400" dirty="0"/>
          </a:p>
        </p:txBody>
      </p:sp>
    </p:spTree>
    <p:extLst>
      <p:ext uri="{BB962C8B-B14F-4D97-AF65-F5344CB8AC3E}">
        <p14:creationId xmlns="" xmlns:p14="http://schemas.microsoft.com/office/powerpoint/2010/main" val="346685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B9C844A1-79AF-4C8F-A2D0-F3A5D9AFFA43}"/>
              </a:ext>
            </a:extLst>
          </p:cNvPr>
          <p:cNvSpPr/>
          <p:nvPr/>
        </p:nvSpPr>
        <p:spPr>
          <a:xfrm>
            <a:off x="971600" y="4382931"/>
            <a:ext cx="7416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effectLst/>
              </a:rPr>
              <a:t>Jitter Buffer: An Advanced Jitter Buffer Mechanism that has excellent portability in C code format regardless of development environment.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>
                <a:effectLst/>
              </a:rPr>
              <a:t>Echo Canceller: Acoustic Echo Canceller with excellent performance and locking capability in VoIP systems with larger delay and variation than Line Echo.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1400" dirty="0"/>
              <a:t>Sound Player: MIDI and Wave Player are available from 16KHz to 48KHz sound system</a:t>
            </a:r>
            <a:endParaRPr lang="ko-KR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F235D9-2592-4480-861C-9EC814F5AB3A}"/>
              </a:ext>
            </a:extLst>
          </p:cNvPr>
          <p:cNvSpPr txBox="1"/>
          <p:nvPr/>
        </p:nvSpPr>
        <p:spPr>
          <a:xfrm>
            <a:off x="467544" y="6971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VoIP Sound Solution</a:t>
            </a:r>
            <a:endParaRPr lang="ko-KR" altLang="en-US" sz="2400" b="1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="" xmlns:a16="http://schemas.microsoft.com/office/drawing/2014/main" id="{70C08DEB-1D1D-4908-960E-39D368182F13}"/>
              </a:ext>
            </a:extLst>
          </p:cNvPr>
          <p:cNvCxnSpPr/>
          <p:nvPr/>
        </p:nvCxnSpPr>
        <p:spPr bwMode="auto">
          <a:xfrm>
            <a:off x="4473094" y="2573308"/>
            <a:ext cx="42033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그룹 4">
            <a:extLst>
              <a:ext uri="{FF2B5EF4-FFF2-40B4-BE49-F238E27FC236}">
                <a16:creationId xmlns="" xmlns:a16="http://schemas.microsoft.com/office/drawing/2014/main" id="{9F57E035-4C25-47E6-AD4F-D68A8450FF29}"/>
              </a:ext>
            </a:extLst>
          </p:cNvPr>
          <p:cNvGrpSpPr/>
          <p:nvPr/>
        </p:nvGrpSpPr>
        <p:grpSpPr>
          <a:xfrm>
            <a:off x="5049158" y="1226424"/>
            <a:ext cx="3528392" cy="2524697"/>
            <a:chOff x="5049158" y="836712"/>
            <a:chExt cx="3528392" cy="2524697"/>
          </a:xfrm>
        </p:grpSpPr>
        <p:sp>
          <p:nvSpPr>
            <p:cNvPr id="6" name="직사각형 5">
              <a:extLst>
                <a:ext uri="{FF2B5EF4-FFF2-40B4-BE49-F238E27FC236}">
                  <a16:creationId xmlns="" xmlns:a16="http://schemas.microsoft.com/office/drawing/2014/main" id="{BAEA6092-7AC5-41E2-8866-4F090671C1FE}"/>
                </a:ext>
              </a:extLst>
            </p:cNvPr>
            <p:cNvSpPr/>
            <p:nvPr/>
          </p:nvSpPr>
          <p:spPr bwMode="auto">
            <a:xfrm>
              <a:off x="6181609" y="1214882"/>
              <a:ext cx="1933017" cy="5614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/>
            </a:p>
          </p:txBody>
        </p:sp>
        <p:sp>
          <p:nvSpPr>
            <p:cNvPr id="7" name="자유형 6">
              <a:extLst>
                <a:ext uri="{FF2B5EF4-FFF2-40B4-BE49-F238E27FC236}">
                  <a16:creationId xmlns="" xmlns:a16="http://schemas.microsoft.com/office/drawing/2014/main" id="{E2616272-43D7-445D-B518-0C89DD8B1B3D}"/>
                </a:ext>
              </a:extLst>
            </p:cNvPr>
            <p:cNvSpPr/>
            <p:nvPr/>
          </p:nvSpPr>
          <p:spPr bwMode="auto">
            <a:xfrm>
              <a:off x="5836222" y="1610572"/>
              <a:ext cx="347690" cy="1040929"/>
            </a:xfrm>
            <a:custGeom>
              <a:avLst/>
              <a:gdLst>
                <a:gd name="connsiteX0" fmla="*/ 0 w 467591"/>
                <a:gd name="connsiteY0" fmla="*/ 218209 h 218209"/>
                <a:gd name="connsiteX1" fmla="*/ 0 w 467591"/>
                <a:gd name="connsiteY1" fmla="*/ 0 h 218209"/>
                <a:gd name="connsiteX2" fmla="*/ 467591 w 467591"/>
                <a:gd name="connsiteY2" fmla="*/ 0 h 218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7591" h="218209">
                  <a:moveTo>
                    <a:pt x="0" y="218209"/>
                  </a:moveTo>
                  <a:lnTo>
                    <a:pt x="0" y="0"/>
                  </a:lnTo>
                  <a:lnTo>
                    <a:pt x="467591" y="0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 dirty="0"/>
            </a:p>
          </p:txBody>
        </p:sp>
        <p:sp>
          <p:nvSpPr>
            <p:cNvPr id="8" name="자유형 7">
              <a:extLst>
                <a:ext uri="{FF2B5EF4-FFF2-40B4-BE49-F238E27FC236}">
                  <a16:creationId xmlns="" xmlns:a16="http://schemas.microsoft.com/office/drawing/2014/main" id="{5A661DC4-6726-4B52-B34B-A1E56E8D25FB}"/>
                </a:ext>
              </a:extLst>
            </p:cNvPr>
            <p:cNvSpPr/>
            <p:nvPr/>
          </p:nvSpPr>
          <p:spPr bwMode="auto">
            <a:xfrm>
              <a:off x="5409198" y="1450331"/>
              <a:ext cx="774714" cy="1215858"/>
            </a:xfrm>
            <a:custGeom>
              <a:avLst/>
              <a:gdLst>
                <a:gd name="connsiteX0" fmla="*/ 1163781 w 1163781"/>
                <a:gd name="connsiteY0" fmla="*/ 0 h 477982"/>
                <a:gd name="connsiteX1" fmla="*/ 0 w 1163781"/>
                <a:gd name="connsiteY1" fmla="*/ 0 h 477982"/>
                <a:gd name="connsiteX2" fmla="*/ 0 w 1163781"/>
                <a:gd name="connsiteY2" fmla="*/ 477982 h 4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3781" h="477982">
                  <a:moveTo>
                    <a:pt x="1163781" y="0"/>
                  </a:moveTo>
                  <a:lnTo>
                    <a:pt x="0" y="0"/>
                  </a:lnTo>
                  <a:lnTo>
                    <a:pt x="0" y="477982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/>
            </a:p>
          </p:txBody>
        </p:sp>
        <p:cxnSp>
          <p:nvCxnSpPr>
            <p:cNvPr id="9" name="직선 연결선 8">
              <a:extLst>
                <a:ext uri="{FF2B5EF4-FFF2-40B4-BE49-F238E27FC236}">
                  <a16:creationId xmlns="" xmlns:a16="http://schemas.microsoft.com/office/drawing/2014/main" id="{D4EE62F8-C520-407A-BDE2-691460E1FC7B}"/>
                </a:ext>
              </a:extLst>
            </p:cNvPr>
            <p:cNvCxnSpPr>
              <a:stCxn id="17" idx="2"/>
              <a:endCxn id="16" idx="0"/>
            </p:cNvCxnSpPr>
            <p:nvPr/>
          </p:nvCxnSpPr>
          <p:spPr bwMode="auto">
            <a:xfrm>
              <a:off x="6674937" y="1072587"/>
              <a:ext cx="0" cy="799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자유형 9">
              <a:extLst>
                <a:ext uri="{FF2B5EF4-FFF2-40B4-BE49-F238E27FC236}">
                  <a16:creationId xmlns="" xmlns:a16="http://schemas.microsoft.com/office/drawing/2014/main" id="{64D53C1D-5098-499F-8DA8-4DF7F43E3EF0}"/>
                </a:ext>
              </a:extLst>
            </p:cNvPr>
            <p:cNvSpPr/>
            <p:nvPr/>
          </p:nvSpPr>
          <p:spPr bwMode="auto">
            <a:xfrm>
              <a:off x="6183912" y="1611855"/>
              <a:ext cx="1632530" cy="1537037"/>
            </a:xfrm>
            <a:custGeom>
              <a:avLst/>
              <a:gdLst>
                <a:gd name="connsiteX0" fmla="*/ 0 w 2431473"/>
                <a:gd name="connsiteY0" fmla="*/ 0 h 2265219"/>
                <a:gd name="connsiteX1" fmla="*/ 2431473 w 2431473"/>
                <a:gd name="connsiteY1" fmla="*/ 10391 h 2265219"/>
                <a:gd name="connsiteX2" fmla="*/ 2431473 w 2431473"/>
                <a:gd name="connsiteY2" fmla="*/ 529937 h 2265219"/>
                <a:gd name="connsiteX3" fmla="*/ 987137 w 2431473"/>
                <a:gd name="connsiteY3" fmla="*/ 529937 h 2265219"/>
                <a:gd name="connsiteX4" fmla="*/ 987137 w 2431473"/>
                <a:gd name="connsiteY4" fmla="*/ 2265219 h 2265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1473" h="2265219">
                  <a:moveTo>
                    <a:pt x="0" y="0"/>
                  </a:moveTo>
                  <a:lnTo>
                    <a:pt x="2431473" y="10391"/>
                  </a:lnTo>
                  <a:lnTo>
                    <a:pt x="2431473" y="529937"/>
                  </a:lnTo>
                  <a:lnTo>
                    <a:pt x="987137" y="529937"/>
                  </a:lnTo>
                  <a:lnTo>
                    <a:pt x="987137" y="2265219"/>
                  </a:ln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/>
            </a:p>
          </p:txBody>
        </p:sp>
        <p:sp>
          <p:nvSpPr>
            <p:cNvPr id="11" name="자유형 10">
              <a:extLst>
                <a:ext uri="{FF2B5EF4-FFF2-40B4-BE49-F238E27FC236}">
                  <a16:creationId xmlns="" xmlns:a16="http://schemas.microsoft.com/office/drawing/2014/main" id="{0CFA446C-8546-4BAC-89D2-49725518BC55}"/>
                </a:ext>
              </a:extLst>
            </p:cNvPr>
            <p:cNvSpPr/>
            <p:nvPr/>
          </p:nvSpPr>
          <p:spPr bwMode="auto">
            <a:xfrm>
              <a:off x="6178155" y="1450331"/>
              <a:ext cx="1246848" cy="1674204"/>
            </a:xfrm>
            <a:custGeom>
              <a:avLst/>
              <a:gdLst>
                <a:gd name="connsiteX0" fmla="*/ 0 w 1859972"/>
                <a:gd name="connsiteY0" fmla="*/ 0 h 2452255"/>
                <a:gd name="connsiteX1" fmla="*/ 1859972 w 1859972"/>
                <a:gd name="connsiteY1" fmla="*/ 0 h 2452255"/>
                <a:gd name="connsiteX2" fmla="*/ 1859972 w 1859972"/>
                <a:gd name="connsiteY2" fmla="*/ 550719 h 2452255"/>
                <a:gd name="connsiteX3" fmla="*/ 332509 w 1859972"/>
                <a:gd name="connsiteY3" fmla="*/ 550719 h 2452255"/>
                <a:gd name="connsiteX4" fmla="*/ 342900 w 1859972"/>
                <a:gd name="connsiteY4" fmla="*/ 2452255 h 2452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9972" h="2452255">
                  <a:moveTo>
                    <a:pt x="0" y="0"/>
                  </a:moveTo>
                  <a:lnTo>
                    <a:pt x="1859972" y="0"/>
                  </a:lnTo>
                  <a:lnTo>
                    <a:pt x="1859972" y="550719"/>
                  </a:lnTo>
                  <a:lnTo>
                    <a:pt x="332509" y="550719"/>
                  </a:lnTo>
                  <a:cubicBezTo>
                    <a:pt x="335973" y="1184564"/>
                    <a:pt x="339436" y="1818410"/>
                    <a:pt x="342900" y="2452255"/>
                  </a:cubicBezTo>
                </a:path>
              </a:pathLst>
            </a:cu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1050"/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="" xmlns:a16="http://schemas.microsoft.com/office/drawing/2014/main" id="{46E13D00-9131-4BE2-8A1F-45BFD95DE287}"/>
                </a:ext>
              </a:extLst>
            </p:cNvPr>
            <p:cNvSpPr/>
            <p:nvPr/>
          </p:nvSpPr>
          <p:spPr bwMode="auto">
            <a:xfrm>
              <a:off x="5166171" y="2664140"/>
              <a:ext cx="918730" cy="29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900" dirty="0">
                  <a:solidFill>
                    <a:schemeClr val="tx1"/>
                  </a:solidFill>
                </a:rPr>
                <a:t>HW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="" xmlns:a16="http://schemas.microsoft.com/office/drawing/2014/main" id="{24437296-5E75-4E4B-B7DB-B3CD74F0959D}"/>
                </a:ext>
              </a:extLst>
            </p:cNvPr>
            <p:cNvSpPr/>
            <p:nvPr/>
          </p:nvSpPr>
          <p:spPr bwMode="auto">
            <a:xfrm>
              <a:off x="6216148" y="2664140"/>
              <a:ext cx="917578" cy="29008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900" dirty="0">
                  <a:solidFill>
                    <a:schemeClr val="tx1"/>
                  </a:solidFill>
                </a:rPr>
                <a:t>Audio HW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="" xmlns:a16="http://schemas.microsoft.com/office/drawing/2014/main" id="{ED9DED63-E52D-401B-BADC-63D62571AB2D}"/>
                </a:ext>
              </a:extLst>
            </p:cNvPr>
            <p:cNvSpPr/>
            <p:nvPr/>
          </p:nvSpPr>
          <p:spPr bwMode="auto">
            <a:xfrm>
              <a:off x="5166171" y="2257404"/>
              <a:ext cx="918730" cy="2823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tx1"/>
                  </a:solidFill>
                </a:rPr>
                <a:t>Network Driver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="" xmlns:a16="http://schemas.microsoft.com/office/drawing/2014/main" id="{918FD2E4-586B-4001-9ACC-6C33FE9F6FCC}"/>
                </a:ext>
              </a:extLst>
            </p:cNvPr>
            <p:cNvSpPr/>
            <p:nvPr/>
          </p:nvSpPr>
          <p:spPr bwMode="auto">
            <a:xfrm>
              <a:off x="6216148" y="2257404"/>
              <a:ext cx="917578" cy="28235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900" dirty="0">
                  <a:solidFill>
                    <a:schemeClr val="tx1"/>
                  </a:solidFill>
                </a:rPr>
                <a:t>Audio Driver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="" xmlns:a16="http://schemas.microsoft.com/office/drawing/2014/main" id="{63FDC71A-3B14-4C06-9BE8-A7B3F23D0759}"/>
                </a:ext>
              </a:extLst>
            </p:cNvPr>
            <p:cNvSpPr/>
            <p:nvPr/>
          </p:nvSpPr>
          <p:spPr bwMode="auto">
            <a:xfrm>
              <a:off x="6216148" y="1872284"/>
              <a:ext cx="917578" cy="2353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tx1"/>
                  </a:solidFill>
                </a:rPr>
                <a:t>ALSA lib.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>
              <a:extLst>
                <a:ext uri="{FF2B5EF4-FFF2-40B4-BE49-F238E27FC236}">
                  <a16:creationId xmlns="" xmlns:a16="http://schemas.microsoft.com/office/drawing/2014/main" id="{6381FC8D-B7D0-4DE1-B68E-F949795B3A8F}"/>
                </a:ext>
              </a:extLst>
            </p:cNvPr>
            <p:cNvSpPr/>
            <p:nvPr/>
          </p:nvSpPr>
          <p:spPr bwMode="auto">
            <a:xfrm>
              <a:off x="6216148" y="836712"/>
              <a:ext cx="917578" cy="2358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bg1">
                      <a:lumMod val="65000"/>
                    </a:schemeClr>
                  </a:solidFill>
                </a:rPr>
                <a:t>App/SIP</a:t>
              </a:r>
              <a:endParaRPr lang="ko-KR" altLang="en-US" sz="8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="" xmlns:a16="http://schemas.microsoft.com/office/drawing/2014/main" id="{04F2AB23-A394-4EFD-9DF7-410227672DFC}"/>
                </a:ext>
              </a:extLst>
            </p:cNvPr>
            <p:cNvSpPr/>
            <p:nvPr/>
          </p:nvSpPr>
          <p:spPr bwMode="auto">
            <a:xfrm>
              <a:off x="5049158" y="1872284"/>
              <a:ext cx="552201" cy="22428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 err="1">
                  <a:solidFill>
                    <a:schemeClr val="tx1"/>
                  </a:solidFill>
                </a:rPr>
                <a:t>Tx</a:t>
              </a:r>
              <a:r>
                <a:rPr lang="en-US" altLang="ko-KR" sz="800" dirty="0">
                  <a:solidFill>
                    <a:schemeClr val="tx1"/>
                  </a:solidFill>
                </a:rPr>
                <a:t>(RTP)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="" xmlns:a16="http://schemas.microsoft.com/office/drawing/2014/main" id="{C39FD761-EFF4-4EAF-B9FC-991A820D6752}"/>
                </a:ext>
              </a:extLst>
            </p:cNvPr>
            <p:cNvSpPr/>
            <p:nvPr/>
          </p:nvSpPr>
          <p:spPr bwMode="auto">
            <a:xfrm>
              <a:off x="5624385" y="1872283"/>
              <a:ext cx="504893" cy="2268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tx1"/>
                  </a:solidFill>
                </a:rPr>
                <a:t>Rx(RTP)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="" xmlns:a16="http://schemas.microsoft.com/office/drawing/2014/main" id="{3B3AB2E6-FFDB-4D90-BF85-8A9126ED613A}"/>
                </a:ext>
              </a:extLst>
            </p:cNvPr>
            <p:cNvSpPr/>
            <p:nvPr/>
          </p:nvSpPr>
          <p:spPr bwMode="auto">
            <a:xfrm>
              <a:off x="6247233" y="1382815"/>
              <a:ext cx="917579" cy="329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tx1"/>
                  </a:solidFill>
                </a:rPr>
                <a:t>RTP Queue Manager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1" name="직사각형 20">
              <a:extLst>
                <a:ext uri="{FF2B5EF4-FFF2-40B4-BE49-F238E27FC236}">
                  <a16:creationId xmlns="" xmlns:a16="http://schemas.microsoft.com/office/drawing/2014/main" id="{CBB03385-32A4-40C3-B665-832D5A2650EA}"/>
                </a:ext>
              </a:extLst>
            </p:cNvPr>
            <p:cNvSpPr/>
            <p:nvPr/>
          </p:nvSpPr>
          <p:spPr bwMode="auto">
            <a:xfrm>
              <a:off x="7253461" y="1382815"/>
              <a:ext cx="772516" cy="3294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800" dirty="0">
                  <a:solidFill>
                    <a:schemeClr val="tx1"/>
                  </a:solidFill>
                </a:rPr>
                <a:t>CODEC/AEC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7CB1E68B-711D-4613-B823-435E63706BFC}"/>
                </a:ext>
              </a:extLst>
            </p:cNvPr>
            <p:cNvSpPr txBox="1"/>
            <p:nvPr/>
          </p:nvSpPr>
          <p:spPr bwMode="auto">
            <a:xfrm>
              <a:off x="6201286" y="3128381"/>
              <a:ext cx="4005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800" b="1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MIC</a:t>
              </a:r>
              <a:endParaRPr lang="ko-KR" altLang="en-US" sz="8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4A76396F-E53E-4E20-8A8B-D2F226507FE0}"/>
                </a:ext>
              </a:extLst>
            </p:cNvPr>
            <p:cNvSpPr txBox="1"/>
            <p:nvPr/>
          </p:nvSpPr>
          <p:spPr bwMode="auto">
            <a:xfrm>
              <a:off x="6684829" y="3145965"/>
              <a:ext cx="4005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800" b="1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SPK</a:t>
              </a:r>
              <a:endParaRPr lang="ko-KR" altLang="en-US" sz="800" b="1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2898FBC9-B775-4432-A901-E65285798DC6}"/>
                </a:ext>
              </a:extLst>
            </p:cNvPr>
            <p:cNvSpPr txBox="1"/>
            <p:nvPr/>
          </p:nvSpPr>
          <p:spPr bwMode="auto">
            <a:xfrm>
              <a:off x="7396221" y="1732356"/>
              <a:ext cx="960176" cy="200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7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Snd_PCM_Read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6BD09AE-43C9-4E92-B737-5154075CE583}"/>
                </a:ext>
              </a:extLst>
            </p:cNvPr>
            <p:cNvSpPr txBox="1"/>
            <p:nvPr/>
          </p:nvSpPr>
          <p:spPr bwMode="auto">
            <a:xfrm>
              <a:off x="7353414" y="1935076"/>
              <a:ext cx="822022" cy="200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7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Snd_PCM_Write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="" xmlns:a16="http://schemas.microsoft.com/office/drawing/2014/main" id="{1A49610B-EE18-4F92-9477-386425DAB023}"/>
                </a:ext>
              </a:extLst>
            </p:cNvPr>
            <p:cNvSpPr/>
            <p:nvPr/>
          </p:nvSpPr>
          <p:spPr bwMode="auto">
            <a:xfrm>
              <a:off x="7184087" y="1178988"/>
              <a:ext cx="95731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9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AudioManager</a:t>
              </a:r>
              <a:endParaRPr lang="ko-KR" altLang="en-US" sz="9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A1707FDF-76C6-4B42-9BA8-BBF71CC0DD53}"/>
                </a:ext>
              </a:extLst>
            </p:cNvPr>
            <p:cNvSpPr txBox="1"/>
            <p:nvPr/>
          </p:nvSpPr>
          <p:spPr bwMode="auto">
            <a:xfrm>
              <a:off x="5539189" y="1457623"/>
              <a:ext cx="628605" cy="200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7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Recvfrom</a:t>
              </a:r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(..)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64A52D8-7C2C-4335-811E-1D649712334D}"/>
                </a:ext>
              </a:extLst>
            </p:cNvPr>
            <p:cNvSpPr txBox="1"/>
            <p:nvPr/>
          </p:nvSpPr>
          <p:spPr bwMode="auto">
            <a:xfrm>
              <a:off x="5407942" y="1296686"/>
              <a:ext cx="580251" cy="2000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700" dirty="0" err="1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Sendto</a:t>
              </a:r>
              <a:r>
                <a:rPr lang="en-US" altLang="ko-KR" sz="700" dirty="0">
                  <a:solidFill>
                    <a:schemeClr val="bg1">
                      <a:lumMod val="65000"/>
                    </a:schemeClr>
                  </a:solidFill>
                  <a:latin typeface="+mj-ea"/>
                  <a:ea typeface="+mj-ea"/>
                </a:rPr>
                <a:t>(..)</a:t>
              </a:r>
              <a:endParaRPr lang="ko-KR" altLang="en-US" sz="700" dirty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29" name="순서도: 자기 디스크 28">
              <a:extLst>
                <a:ext uri="{FF2B5EF4-FFF2-40B4-BE49-F238E27FC236}">
                  <a16:creationId xmlns="" xmlns:a16="http://schemas.microsoft.com/office/drawing/2014/main" id="{4FAFC00A-00FD-4A5C-9AA0-0DAB91245E73}"/>
                </a:ext>
              </a:extLst>
            </p:cNvPr>
            <p:cNvSpPr/>
            <p:nvPr/>
          </p:nvSpPr>
          <p:spPr bwMode="auto">
            <a:xfrm>
              <a:off x="8217510" y="1370045"/>
              <a:ext cx="360040" cy="288032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600" dirty="0">
                  <a:solidFill>
                    <a:schemeClr val="tx1"/>
                  </a:solidFill>
                </a:rPr>
                <a:t>RTP Buff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  <p:sp>
          <p:nvSpPr>
            <p:cNvPr id="30" name="순서도: 자기 디스크 29">
              <a:extLst>
                <a:ext uri="{FF2B5EF4-FFF2-40B4-BE49-F238E27FC236}">
                  <a16:creationId xmlns="" xmlns:a16="http://schemas.microsoft.com/office/drawing/2014/main" id="{5735825D-50BD-4F21-99BA-3410A372BC52}"/>
                </a:ext>
              </a:extLst>
            </p:cNvPr>
            <p:cNvSpPr/>
            <p:nvPr/>
          </p:nvSpPr>
          <p:spPr bwMode="auto">
            <a:xfrm>
              <a:off x="8217510" y="1821349"/>
              <a:ext cx="360040" cy="280303"/>
            </a:xfrm>
            <a:prstGeom prst="flowChartMagneticDisk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600" dirty="0" err="1">
                  <a:solidFill>
                    <a:schemeClr val="tx1"/>
                  </a:solidFill>
                </a:rPr>
                <a:t>pcmBuff</a:t>
              </a:r>
              <a:endParaRPr lang="ko-KR" altLang="en-US" sz="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직사각형 30">
            <a:extLst>
              <a:ext uri="{FF2B5EF4-FFF2-40B4-BE49-F238E27FC236}">
                <a16:creationId xmlns="" xmlns:a16="http://schemas.microsoft.com/office/drawing/2014/main" id="{235FE165-4539-4F0E-AD81-BADDA9B2845E}"/>
              </a:ext>
            </a:extLst>
          </p:cNvPr>
          <p:cNvSpPr/>
          <p:nvPr/>
        </p:nvSpPr>
        <p:spPr>
          <a:xfrm>
            <a:off x="5428374" y="3679113"/>
            <a:ext cx="23839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j-ea"/>
              </a:rPr>
              <a:t>Sound Solution Based on ALSA</a:t>
            </a:r>
            <a:endParaRPr lang="ko-KR" altLang="en-US" sz="1200" dirty="0"/>
          </a:p>
        </p:txBody>
      </p:sp>
      <p:sp>
        <p:nvSpPr>
          <p:cNvPr id="32" name="직사각형 31">
            <a:extLst>
              <a:ext uri="{FF2B5EF4-FFF2-40B4-BE49-F238E27FC236}">
                <a16:creationId xmlns="" xmlns:a16="http://schemas.microsoft.com/office/drawing/2014/main" id="{151FF124-9A3B-4841-AE2E-275DCC8ED0DE}"/>
              </a:ext>
            </a:extLst>
          </p:cNvPr>
          <p:cNvSpPr/>
          <p:nvPr/>
        </p:nvSpPr>
        <p:spPr>
          <a:xfrm>
            <a:off x="1752106" y="3607105"/>
            <a:ext cx="15957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200" dirty="0">
                <a:latin typeface="+mj-ea"/>
              </a:rPr>
              <a:t>VoIP Speech System</a:t>
            </a:r>
            <a:endParaRPr lang="ko-KR" altLang="en-US" sz="1200" dirty="0"/>
          </a:p>
        </p:txBody>
      </p:sp>
      <p:pic>
        <p:nvPicPr>
          <p:cNvPr id="33" name="Picture 2" descr="VoIP adaptive jitter buffer">
            <a:hlinkClick r:id="rId2"/>
            <a:extLst>
              <a:ext uri="{FF2B5EF4-FFF2-40B4-BE49-F238E27FC236}">
                <a16:creationId xmlns="" xmlns:a16="http://schemas.microsoft.com/office/drawing/2014/main" id="{25BD04ED-73B0-489D-BE89-ADDD2B533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06905"/>
            <a:ext cx="3947005" cy="170306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38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1">
            <a:extLst>
              <a:ext uri="{FF2B5EF4-FFF2-40B4-BE49-F238E27FC236}">
                <a16:creationId xmlns="" xmlns:a16="http://schemas.microsoft.com/office/drawing/2014/main" id="{DA2A3693-31F2-4C7D-844D-082F9AEBD2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34" y="3546942"/>
            <a:ext cx="2075458" cy="290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D46E27B-43BF-459F-A68F-27666B2FCCB9}"/>
              </a:ext>
            </a:extLst>
          </p:cNvPr>
          <p:cNvSpPr txBox="1"/>
          <p:nvPr/>
        </p:nvSpPr>
        <p:spPr>
          <a:xfrm>
            <a:off x="467544" y="69716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/>
              <a:t>GUI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solution</a:t>
            </a:r>
            <a:r>
              <a:rPr lang="ko-KR" altLang="en-US" sz="2400" b="1" dirty="0"/>
              <a:t> </a:t>
            </a:r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="" xmlns:a16="http://schemas.microsoft.com/office/drawing/2014/main" id="{C781D216-EA22-445A-BE0D-F916A065E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67" y="2428014"/>
            <a:ext cx="6473581" cy="37328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F482E1-48C5-4AB4-8BC8-1E7C73549600}"/>
              </a:ext>
            </a:extLst>
          </p:cNvPr>
          <p:cNvSpPr txBox="1"/>
          <p:nvPr/>
        </p:nvSpPr>
        <p:spPr>
          <a:xfrm>
            <a:off x="661510" y="2978730"/>
            <a:ext cx="1125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/>
              <a:t>전화번호부 화면 사진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44D07A7-8404-4700-8329-B4034A72EEAA}"/>
              </a:ext>
            </a:extLst>
          </p:cNvPr>
          <p:cNvSpPr txBox="1"/>
          <p:nvPr/>
        </p:nvSpPr>
        <p:spPr>
          <a:xfrm>
            <a:off x="661510" y="1271764"/>
            <a:ext cx="7374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1400" dirty="0"/>
              <a:t>자체 개발한 </a:t>
            </a:r>
            <a:r>
              <a:rPr lang="en-US" altLang="ko-KR" sz="1400" dirty="0"/>
              <a:t>GUI Engine Library</a:t>
            </a:r>
            <a:r>
              <a:rPr lang="ko-KR" altLang="en-US" sz="1400" dirty="0"/>
              <a:t>로 </a:t>
            </a:r>
            <a:r>
              <a:rPr lang="en-US" altLang="ko-KR" sz="1400" dirty="0"/>
              <a:t>Visual Studio</a:t>
            </a:r>
            <a:r>
              <a:rPr lang="ko-KR" altLang="ko-KR" sz="1400" dirty="0"/>
              <a:t>에서 </a:t>
            </a:r>
            <a:r>
              <a:rPr lang="en-US" altLang="ko-KR" sz="1400" dirty="0"/>
              <a:t>GUI</a:t>
            </a:r>
            <a:r>
              <a:rPr lang="ko-KR" altLang="en-US" sz="1400" dirty="0"/>
              <a:t>를 실시간으로 디버깅하여 </a:t>
            </a:r>
            <a:r>
              <a:rPr lang="ko-KR" altLang="ko-KR" sz="1400" dirty="0"/>
              <a:t>개발</a:t>
            </a:r>
            <a:r>
              <a:rPr lang="ko-KR" altLang="en-US" sz="1400" dirty="0"/>
              <a:t>한 후</a:t>
            </a:r>
            <a:r>
              <a:rPr lang="en-US" altLang="ko-KR" sz="1400" dirty="0"/>
              <a:t> </a:t>
            </a:r>
            <a:r>
              <a:rPr lang="ko-KR" altLang="en-US" sz="1400" dirty="0"/>
              <a:t>시스템 개발환경</a:t>
            </a:r>
            <a:r>
              <a:rPr lang="en-US" altLang="ko-KR" sz="1400" dirty="0"/>
              <a:t>(</a:t>
            </a:r>
            <a:r>
              <a:rPr lang="ko-KR" altLang="en-US" sz="1400" dirty="0"/>
              <a:t>예</a:t>
            </a:r>
            <a:r>
              <a:rPr lang="en-US" altLang="ko-KR" sz="1400" dirty="0"/>
              <a:t>: Linux)</a:t>
            </a:r>
            <a:r>
              <a:rPr lang="ko-KR" altLang="en-US" sz="1400" dirty="0"/>
              <a:t>에서 동작환경을 </a:t>
            </a:r>
            <a:r>
              <a:rPr lang="en-US" altLang="ko-KR" sz="1400" dirty="0"/>
              <a:t>WINDOWS</a:t>
            </a:r>
            <a:r>
              <a:rPr lang="ko-KR" altLang="ko-KR" sz="1400" dirty="0"/>
              <a:t>에서</a:t>
            </a:r>
            <a:r>
              <a:rPr lang="en-US" altLang="ko-KR" sz="1400" dirty="0"/>
              <a:t> Target</a:t>
            </a:r>
            <a:r>
              <a:rPr lang="ko-KR" altLang="ko-KR" sz="1400" dirty="0"/>
              <a:t>으로 변경하여 빌드</a:t>
            </a:r>
            <a:r>
              <a:rPr lang="ko-KR" altLang="en-US" sz="1400" dirty="0"/>
              <a:t>함으로써</a:t>
            </a:r>
            <a:r>
              <a:rPr lang="en-US" altLang="ko-KR" sz="1400" dirty="0"/>
              <a:t> </a:t>
            </a:r>
            <a:r>
              <a:rPr lang="ko-KR" altLang="en-US" sz="1400" dirty="0"/>
              <a:t>동작됩니다</a:t>
            </a:r>
            <a:r>
              <a:rPr lang="en-US" altLang="ko-KR" sz="1400" dirty="0"/>
              <a:t>.</a:t>
            </a:r>
            <a:endParaRPr lang="ko-KR" altLang="ko-KR" sz="1400" dirty="0"/>
          </a:p>
        </p:txBody>
      </p:sp>
    </p:spTree>
    <p:extLst>
      <p:ext uri="{BB962C8B-B14F-4D97-AF65-F5344CB8AC3E}">
        <p14:creationId xmlns="" xmlns:p14="http://schemas.microsoft.com/office/powerpoint/2010/main" val="3628883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</TotalTime>
  <Words>589</Words>
  <Application>Microsoft Office PowerPoint</Application>
  <PresentationFormat>화면 슬라이드 쇼(4:3)</PresentationFormat>
  <Paragraphs>96</Paragraphs>
  <Slides>7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9" baseType="lpstr">
      <vt:lpstr>Office 테마</vt:lpstr>
      <vt:lpstr>비트맵 이미지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종형</dc:creator>
  <cp:lastModifiedBy>user</cp:lastModifiedBy>
  <cp:revision>26</cp:revision>
  <dcterms:created xsi:type="dcterms:W3CDTF">2019-01-04T05:11:00Z</dcterms:created>
  <dcterms:modified xsi:type="dcterms:W3CDTF">2019-11-20T01:37:01Z</dcterms:modified>
</cp:coreProperties>
</file>